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3"/>
  </p:sldMasterIdLst>
  <p:notesMasterIdLst>
    <p:notesMasterId r:id="rId37"/>
  </p:notesMasterIdLst>
  <p:handoutMasterIdLst>
    <p:handoutMasterId r:id="rId38"/>
  </p:handoutMasterIdLst>
  <p:sldIdLst>
    <p:sldId id="258" r:id="rId4"/>
    <p:sldId id="256" r:id="rId5"/>
    <p:sldId id="262" r:id="rId6"/>
    <p:sldId id="259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8" r:id="rId18"/>
    <p:sldId id="307" r:id="rId19"/>
    <p:sldId id="277" r:id="rId20"/>
    <p:sldId id="278" r:id="rId21"/>
    <p:sldId id="285" r:id="rId22"/>
    <p:sldId id="267" r:id="rId23"/>
    <p:sldId id="286" r:id="rId24"/>
    <p:sldId id="269" r:id="rId25"/>
    <p:sldId id="288" r:id="rId26"/>
    <p:sldId id="272" r:id="rId27"/>
    <p:sldId id="273" r:id="rId28"/>
    <p:sldId id="280" r:id="rId29"/>
    <p:sldId id="295" r:id="rId30"/>
    <p:sldId id="289" r:id="rId31"/>
    <p:sldId id="290" r:id="rId32"/>
    <p:sldId id="291" r:id="rId33"/>
    <p:sldId id="293" r:id="rId34"/>
    <p:sldId id="296" r:id="rId35"/>
    <p:sldId id="292" r:id="rId36"/>
  </p:sldIdLst>
  <p:sldSz cx="12192000" cy="6858000"/>
  <p:notesSz cx="6858000" cy="9144000"/>
  <p:embeddedFontLst>
    <p:embeddedFont>
      <p:font typeface="Amazon Ember" panose="020B0604020202020204" charset="0"/>
      <p:regular r:id="rId39"/>
      <p:bold r:id="rId40"/>
      <p:italic r:id="rId41"/>
      <p:boldItalic r:id="rId42"/>
    </p:embeddedFont>
    <p:embeddedFont>
      <p:font typeface="Amazon Ember Display" panose="020B0604020202020204" charset="0"/>
      <p:regular r:id="rId43"/>
      <p:bold r:id="rId44"/>
      <p:italic r:id="rId45"/>
      <p:boldItalic r:id="rId46"/>
    </p:embeddedFont>
    <p:embeddedFont>
      <p:font typeface="Amazon Ember Display Heavy" panose="020B0604020202020204" charset="0"/>
      <p:bold r:id="rId47"/>
    </p:embeddedFont>
    <p:embeddedFont>
      <p:font typeface="Amazon Ember Display Light" panose="020B0604020202020204" charset="0"/>
      <p:regular r:id="rId48"/>
    </p:embeddedFont>
    <p:embeddedFont>
      <p:font typeface="Amazon Ember Heavy" panose="020B0604020202020204" charset="0"/>
      <p:bold r:id="rId49"/>
      <p:boldItalic r:id="rId50"/>
    </p:embeddedFont>
    <p:embeddedFont>
      <p:font typeface="Lucida Console" panose="020B0609040504020204" pitchFamily="49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youts" id="{1E0E7423-9D8A-477E-B317-4B9E97423F50}">
          <p14:sldIdLst>
            <p14:sldId id="258"/>
            <p14:sldId id="256"/>
            <p14:sldId id="262"/>
            <p14:sldId id="259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07"/>
            <p14:sldId id="277"/>
            <p14:sldId id="278"/>
          </p14:sldIdLst>
        </p14:section>
        <p14:section name="Examples" id="{5D9F3D33-13B0-4F61-B262-54A47B947E2E}">
          <p14:sldIdLst>
            <p14:sldId id="285"/>
            <p14:sldId id="267"/>
            <p14:sldId id="286"/>
            <p14:sldId id="269"/>
            <p14:sldId id="288"/>
            <p14:sldId id="272"/>
            <p14:sldId id="273"/>
            <p14:sldId id="280"/>
            <p14:sldId id="295"/>
            <p14:sldId id="289"/>
          </p14:sldIdLst>
        </p14:section>
        <p14:section name="Template directions" id="{88F35358-FFFE-4E15-8CE2-855840F1C8DD}">
          <p14:sldIdLst>
            <p14:sldId id="290"/>
            <p14:sldId id="291"/>
            <p14:sldId id="293"/>
            <p14:sldId id="296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th Nelson" initials="RN" lastIdx="12" clrIdx="0">
    <p:extLst>
      <p:ext uri="{19B8F6BF-5375-455C-9EA6-DF929625EA0E}">
        <p15:presenceInfo xmlns:p15="http://schemas.microsoft.com/office/powerpoint/2012/main" userId="Ruth Nelso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39C0"/>
    <a:srgbClr val="BC56DE"/>
    <a:srgbClr val="120D45"/>
    <a:srgbClr val="4C2988"/>
    <a:srgbClr val="2B2785"/>
    <a:srgbClr val="151A5B"/>
    <a:srgbClr val="141958"/>
    <a:srgbClr val="2F1570"/>
    <a:srgbClr val="07092F"/>
    <a:srgbClr val="238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2E7476-D273-B10C-3170-F3334FAD45F5}" v="358" dt="2024-10-03T13:23:05.763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5" autoAdjust="0"/>
    <p:restoredTop sz="96215" autoAdjust="0"/>
  </p:normalViewPr>
  <p:slideViewPr>
    <p:cSldViewPr snapToGrid="0">
      <p:cViewPr varScale="1">
        <p:scale>
          <a:sx n="82" d="100"/>
          <a:sy n="82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89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1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7.xml"/><Relationship Id="rId41" Type="http://schemas.openxmlformats.org/officeDocument/2006/relationships/font" Target="fonts/font3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11.fntdata"/><Relationship Id="rId57" Type="http://schemas.microsoft.com/office/2015/10/relationships/revisionInfo" Target="revisionInfo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font" Target="fonts/font6.fntdata"/><Relationship Id="rId5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2.8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mc="http://schemas.openxmlformats.org/markup-compatibility/2006" xmlns:c14="http://schemas.microsoft.com/office/drawing/2007/8/2/chart" xmlns:c15="http://schemas.microsoft.com/office/drawing/2012/chart" xmlns:c16="http://schemas.microsoft.com/office/drawing/2014/chart">
            <c:ext xmlns:c15="http://schemas.microsoft.com/office/drawing/2012/chart" uri="{02D57815-91ED-43cb-92C2-25804820EDAC}">
              <c15:filteredSeriesTitle>
                <c15:tx>
                  <c:strRef>
                    <c:extLst xmlns:mc="http://schemas.openxmlformats.org/markup-compatibility/2006" xmlns:c14="http://schemas.microsoft.com/office/drawing/2007/8/2/chart" xmlns:c16="http://schemas.microsoft.com/office/drawing/2014/chart">
                      <c:ext uri="{02D57815-91ED-43cb-92C2-25804820EDAC}">
                        <c15:formulaRef>
                          <c15:sqref>Sheet1!$B$1</c15:sqref>
                        </c15:formulaRef>
                      </c:ext>
                    </c:extLst>
                    <c:strCache>
                      <c:ptCount val="1"/>
                      <c:pt idx="0">
                        <c:v>Chart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mc="http://schemas.openxmlformats.org/markup-compatibility/2006" xmlns:c14="http://schemas.microsoft.com/office/drawing/2007/8/2/chart" xmlns:c16="http://schemas.microsoft.com/office/drawing/2014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Clarity</c:v>
                      </c:pt>
                      <c:pt idx="1">
                        <c:v>Accuracy</c:v>
                      </c:pt>
                      <c:pt idx="2">
                        <c:v>Access</c:v>
                      </c:pt>
                      <c:pt idx="3">
                        <c:v>Engagement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0-2861-4C87-A388-6591A0821027}"/>
            </c:ext>
          </c:extLst>
        </c:ser>
        <c:ser>
          <c:idx val="1"/>
          <c:order val="1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mc="http://schemas.openxmlformats.org/markup-compatibility/2006" xmlns:c14="http://schemas.microsoft.com/office/drawing/2007/8/2/chart" xmlns:c15="http://schemas.microsoft.com/office/drawing/2012/chart" xmlns:c16="http://schemas.microsoft.com/office/drawing/2014/chart">
            <c:ext xmlns:c15="http://schemas.microsoft.com/office/drawing/2012/chart" uri="{02D57815-91ED-43cb-92C2-25804820EDAC}">
              <c15:filteredSeriesTitle>
                <c15:tx>
                  <c:strRef>
                    <c:extLst xmlns:mc="http://schemas.openxmlformats.org/markup-compatibility/2006" xmlns:c14="http://schemas.microsoft.com/office/drawing/2007/8/2/chart" xmlns:c16="http://schemas.microsoft.com/office/drawing/2014/chart"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Table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mc="http://schemas.openxmlformats.org/markup-compatibility/2006" xmlns:c14="http://schemas.microsoft.com/office/drawing/2007/8/2/chart" xmlns:c16="http://schemas.microsoft.com/office/drawing/2014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Clarity</c:v>
                      </c:pt>
                      <c:pt idx="1">
                        <c:v>Accuracy</c:v>
                      </c:pt>
                      <c:pt idx="2">
                        <c:v>Access</c:v>
                      </c:pt>
                      <c:pt idx="3">
                        <c:v>Engagement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2861-4C87-A388-6591A0821027}"/>
            </c:ext>
          </c:extLst>
        </c:ser>
        <c:ser>
          <c:idx val="2"/>
          <c:order val="2"/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4.5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mc="http://schemas.openxmlformats.org/markup-compatibility/2006" xmlns:c14="http://schemas.microsoft.com/office/drawing/2007/8/2/chart" xmlns:c15="http://schemas.microsoft.com/office/drawing/2012/chart" xmlns:c16="http://schemas.microsoft.com/office/drawing/2014/chart">
            <c:ext xmlns:c15="http://schemas.microsoft.com/office/drawing/2012/chart" uri="{02D57815-91ED-43cb-92C2-25804820EDAC}">
              <c15:filteredSeriesTitle>
                <c15:tx>
                  <c:strRef>
                    <c:extLst xmlns:mc="http://schemas.openxmlformats.org/markup-compatibility/2006" xmlns:c14="http://schemas.microsoft.com/office/drawing/2007/8/2/chart" xmlns:c16="http://schemas.microsoft.com/office/drawing/2014/chart"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Infographic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 xmlns:mc="http://schemas.openxmlformats.org/markup-compatibility/2006" xmlns:c14="http://schemas.microsoft.com/office/drawing/2007/8/2/chart" xmlns:c16="http://schemas.microsoft.com/office/drawing/2014/chart"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Clarity</c:v>
                      </c:pt>
                      <c:pt idx="1">
                        <c:v>Accuracy</c:v>
                      </c:pt>
                      <c:pt idx="2">
                        <c:v>Access</c:v>
                      </c:pt>
                      <c:pt idx="3">
                        <c:v>Engagement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2-2861-4C87-A388-6591A08210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5099888"/>
        <c:axId val="815098576"/>
      </c:barChart>
      <c:catAx>
        <c:axId val="815099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15098576"/>
        <c:crosses val="autoZero"/>
        <c:auto val="1"/>
        <c:lblAlgn val="ctr"/>
        <c:lblOffset val="100"/>
        <c:noMultiLvlLbl val="0"/>
      </c:catAx>
      <c:valAx>
        <c:axId val="8150985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15099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82ACEE-91D8-461A-88C6-B8606BAB6C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9EC66B43-FAD8-4FE7-BFB7-29FDC59F0FE3}" type="slidenum">
              <a:rPr lang="en-US" sz="1000" smtClean="0"/>
              <a:pPr algn="ctr"/>
              <a:t>‹N›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51027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513608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886200"/>
            <a:ext cx="5486400" cy="4799013"/>
          </a:xfrm>
          <a:prstGeom prst="rect">
            <a:avLst/>
          </a:prstGeom>
        </p:spPr>
        <p:txBody>
          <a:bodyPr vert="horz" lIns="0" tIns="45720" rIns="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  <a:p>
            <a:pPr lvl="2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850872" y="8685213"/>
            <a:ext cx="1156257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100"/>
            </a:lvl1pPr>
          </a:lstStyle>
          <a:p>
            <a:fld id="{CCAA1041-9B3C-439E-B0CD-6B58F9A3AC8B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65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5425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511175" indent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60" userDrawn="1">
          <p15:clr>
            <a:srgbClr val="F26B43"/>
          </p15:clr>
        </p15:guide>
        <p15:guide id="2" orient="horz" pos="276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3888" userDrawn="1">
          <p15:clr>
            <a:srgbClr val="F26B43"/>
          </p15:clr>
        </p15:guide>
        <p15:guide id="5" orient="horz" pos="2256" userDrawn="1">
          <p15:clr>
            <a:srgbClr val="F26B43"/>
          </p15:clr>
        </p15:guide>
        <p15:guide id="6" orient="horz" pos="312" userDrawn="1">
          <p15:clr>
            <a:srgbClr val="F26B43"/>
          </p15:clr>
        </p15:guide>
        <p15:guide id="7" orient="horz" pos="2448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63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26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143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29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07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2836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713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198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949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28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28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107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33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9322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84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11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51435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99334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fld id="{FC4C1AEB-C3F1-48CD-A361-EB57AD54D60D}" type="slidenum">
              <a:rPr lang="en-US" altLang="en-US" sz="1200">
                <a:solidFill>
                  <a:srgbClr val="000000"/>
                </a:solidFill>
              </a:rPr>
              <a:pPr/>
              <a:t>24</a:t>
            </a:fld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1301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51435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05478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fld id="{4EBC940A-7B5C-4E0B-AAC0-FC62AA52CD11}" type="slidenum">
              <a:rPr lang="en-US" altLang="en-US" sz="1200">
                <a:solidFill>
                  <a:srgbClr val="000000"/>
                </a:solidFill>
              </a:rPr>
              <a:pPr/>
              <a:t>25</a:t>
            </a:fld>
            <a:endParaRPr lang="en-US" altLang="en-U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662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76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92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DC58B-5992-482F-B691-240AC7B4D8C3}" type="slidenum">
              <a:rPr lang="en-US" altLang="en-US" smtClean="0"/>
              <a:pPr/>
              <a:t>29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72992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DC58B-5992-482F-B691-240AC7B4D8C3}" type="slidenum">
              <a:rPr lang="en-US" altLang="en-US" smtClean="0"/>
              <a:pPr/>
              <a:t>30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9165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647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85800" y="51435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4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79878" name="Slide Number Placeholder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1096963" fontAlgn="base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fld id="{108FAEF6-550E-4736-8289-9FA83201BFC9}" type="slidenum">
              <a:rPr lang="en-US" altLang="en-US" sz="1200"/>
              <a:pPr/>
              <a:t>31</a:t>
            </a:fld>
            <a:endParaRPr lang="en-US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354201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DC58B-5992-482F-B691-240AC7B4D8C3}" type="slidenum">
              <a:rPr lang="en-US" altLang="en-US" smtClean="0"/>
              <a:pPr/>
              <a:t>33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07876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58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4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371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93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00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51435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AA1041-9B3C-439E-B0CD-6B58F9A3AC8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05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FFB9C5-144F-4FA0-A453-1E92E80C82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7"/>
            <a:ext cx="12192000" cy="6857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DBD66B-87FD-4E60-A40A-68F37CB411F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99" y="637788"/>
            <a:ext cx="1149856" cy="68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31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1487488"/>
            <a:ext cx="11582400" cy="4722812"/>
          </a:xfrm>
        </p:spPr>
        <p:txBody>
          <a:bodyPr/>
          <a:lstStyle>
            <a:lvl1pPr marL="0" indent="0">
              <a:buNone/>
              <a:defRPr sz="280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277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  <p15:guide id="4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idx="1" hasCustomPrompt="1"/>
          </p:nvPr>
        </p:nvSpPr>
        <p:spPr>
          <a:xfrm>
            <a:off x="304800" y="1487489"/>
            <a:ext cx="5621867" cy="4722811"/>
          </a:xfrm>
          <a:prstGeom prst="rect">
            <a:avLst/>
          </a:prstGeo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24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Type slide content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781557-F2E8-9A40-A3CE-84E4ECCC2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5621867" cy="723899"/>
          </a:xfrm>
        </p:spPr>
        <p:txBody>
          <a:bodyPr/>
          <a:lstStyle>
            <a:lvl1pPr>
              <a:defRPr b="0" i="0" baseline="0">
                <a:solidFill>
                  <a:schemeClr val="tx1"/>
                </a:solidFill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defRPr>
            </a:lvl1pPr>
          </a:lstStyle>
          <a:p>
            <a:r>
              <a:rPr lang="en-US" dirty="0"/>
              <a:t>Title, content, image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E37B85-F7E0-4EBB-9ACC-8142C9A146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invGray">
          <a:xfrm>
            <a:off x="6265333" y="0"/>
            <a:ext cx="5926667" cy="6858000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AU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3133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14="http://schemas.microsoft.com/office/drawing/2010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3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bulleted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258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1714499"/>
            <a:ext cx="11582400" cy="4495801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4320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 cap="all" baseline="0"/>
            </a:lvl2pPr>
            <a:lvl3pPr marL="777240" indent="0">
              <a:buNone/>
              <a:defRPr cap="all" baseline="0"/>
            </a:lvl3pPr>
            <a:lvl4pPr marL="1051560" indent="0">
              <a:buNone/>
              <a:defRPr cap="all" baseline="0"/>
            </a:lvl4pPr>
            <a:lvl5pPr marL="105156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1523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 userDrawn="1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04800" y="1714499"/>
            <a:ext cx="11582400" cy="4495801"/>
          </a:xfrm>
        </p:spPr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Enter slide content,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CA2EF-C308-4FED-A3F9-CC97B94979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4320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 cap="all" baseline="0"/>
            </a:lvl2pPr>
            <a:lvl3pPr marL="777240" indent="0">
              <a:buNone/>
              <a:defRPr cap="all" baseline="0"/>
            </a:lvl3pPr>
            <a:lvl4pPr marL="1051560" indent="0">
              <a:buNone/>
              <a:defRPr cap="all" baseline="0"/>
            </a:lvl4pPr>
            <a:lvl5pPr marL="105156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400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080">
          <p15:clr>
            <a:srgbClr val="FBAE40"/>
          </p15:clr>
        </p15:guide>
        <p15:guide id="4" pos="3840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CDE2227-CCC7-4C55-BD11-3687F2F6FB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" y="0"/>
            <a:ext cx="1218523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47244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47244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AB808E-5B45-4E6F-BAB5-EF14E9DF45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4914441E-6FB8-4FBA-91F6-18F98B4B6D6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03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14="http://schemas.microsoft.com/office/drawing/2010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936" userDrawn="1">
          <p15:clr>
            <a:srgbClr val="FBAE40"/>
          </p15:clr>
        </p15:guide>
        <p15:guide id="3" pos="3768" userDrawn="1">
          <p15:clr>
            <a:srgbClr val="FBAE40"/>
          </p15:clr>
        </p15:guide>
        <p15:guide id="4" pos="39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AAA157D-DC39-41BB-ACD2-FDEB67DEE1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" y="0"/>
            <a:ext cx="1218523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B65B4C-4D90-4679-90C6-A3CBD8BE9E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7BEAE5AE-A6AC-4AA6-B5DF-5D9966B5EF2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2024, Amazon Web Services, Inc. or its affiliates. All rights reserved.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714500"/>
            <a:ext cx="5676900" cy="44958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714500"/>
            <a:ext cx="5676900" cy="44958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F32B9E-48C9-4795-BEF7-8D91FA0F4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3424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0703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14="http://schemas.microsoft.com/office/drawing/2010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 userDrawn="1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47058F7-2C88-4342-894D-84A9247A4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" y="0"/>
            <a:ext cx="1218523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4724400"/>
          </a:xfrm>
        </p:spPr>
        <p:txBody>
          <a:bodyPr rIns="0"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4724400"/>
          </a:xfrm>
        </p:spPr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3445A8-6C4C-407D-A476-43E1859EE6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3852E355-2FE0-498A-AC79-D6D9240DD78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111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14="http://schemas.microsoft.com/office/drawing/2010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1B90874-6B31-4ABF-B07F-241447E7339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" y="0"/>
            <a:ext cx="1218523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714500"/>
            <a:ext cx="5676900" cy="4495800"/>
          </a:xfrm>
        </p:spPr>
        <p:txBody>
          <a:bodyPr rIns="0"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714500"/>
            <a:ext cx="5676900" cy="4495800"/>
          </a:xfrm>
        </p:spPr>
        <p:txBody>
          <a:bodyPr/>
          <a:lstStyle>
            <a:lvl1pPr marL="228600" indent="-228600">
              <a:buFont typeface="Amazon Ember" panose="020B0603020204020204" pitchFamily="34" charset="0"/>
              <a:buChar char="•"/>
              <a:defRPr/>
            </a:lvl1pPr>
            <a:lvl2pPr marL="457200" indent="-228600">
              <a:buFont typeface="Wingdings" panose="05000000000000000000" pitchFamily="2" charset="2"/>
              <a:buChar char=""/>
              <a:defRPr/>
            </a:lvl2pPr>
            <a:lvl3pPr marL="685800" indent="-228600">
              <a:buFont typeface="Amazon Ember" panose="020B0603020204020204" pitchFamily="34" charset="0"/>
              <a:buChar char="–"/>
              <a:defRPr/>
            </a:lvl3pPr>
            <a:lvl4pPr marL="914400" indent="-228600">
              <a:buFont typeface="Amazon Ember" panose="020B0603020204020204" pitchFamily="34" charset="0"/>
              <a:buChar char="•"/>
              <a:defRPr/>
            </a:lvl4pPr>
            <a:lvl5pPr marL="914400" indent="-228600">
              <a:buFont typeface="Amazon Ember" panose="020B0603020204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DF32B9E-48C9-4795-BEF7-8D91FA0F4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3424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3DADCF-F74C-4499-91B7-8279A88CF0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F63D8BFA-307F-49C8-A449-BD5F1FE434B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845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14="http://schemas.microsoft.com/office/drawing/2010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080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  <p15:guide id="5" orient="horz" pos="624" userDrawn="1">
          <p15:clr>
            <a:srgbClr val="FBAE40"/>
          </p15:clr>
        </p15:guide>
        <p15:guide id="6" orient="horz" pos="936" userDrawn="1">
          <p15:clr>
            <a:srgbClr val="9FCC3B"/>
          </p15:clr>
        </p15:guide>
        <p15:guide id="7" orient="horz" pos="1272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A7DE5C-A1F4-4999-9AA2-BF7DF057E2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" y="0"/>
            <a:ext cx="1218523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350B9E-D75D-49F0-8F66-83B678BD4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3D45F-4A66-40A2-9BCE-14FFD3435C0C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402336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667512" indent="0">
              <a:buNone/>
              <a:defRPr sz="1800">
                <a:latin typeface="Lucida Console" panose="020B0609040504020204" pitchFamily="49" charset="0"/>
              </a:defRPr>
            </a:lvl3pPr>
            <a:lvl4pPr marL="941832" indent="0">
              <a:buNone/>
              <a:defRPr sz="1800">
                <a:latin typeface="Lucida Console" panose="020B0609040504020204" pitchFamily="49" charset="0"/>
              </a:defRPr>
            </a:lvl4pPr>
            <a:lvl5pPr marL="1207008" indent="0"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5360F-40B3-426F-8505-717344324F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7D7B210F-A27A-4F31-A1B9-5B9B997342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4558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14="http://schemas.microsoft.com/office/drawing/2010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936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A0735A-F6CF-4B98-8532-D70ECE04B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127"/>
            <a:ext cx="12192000" cy="6857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145E96-6390-4B32-98EC-4FC0B3DE52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916" y="2400300"/>
            <a:ext cx="9144000" cy="1865508"/>
          </a:xfrm>
        </p:spPr>
        <p:txBody>
          <a:bodyPr rIns="0" anchor="t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29E2E6-F74F-43F5-BD71-EB22E49D35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144000" cy="255587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Legal text placeholder (for copyeditor use only)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547820-8998-4C95-B7C0-AB60769A36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5"/>
            <a:ext cx="9144000" cy="336356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6D5B08A-F46B-4164-9F43-E3D021A61C0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54793"/>
            <a:ext cx="9144000" cy="254717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95110F-1301-4F35-88E1-CA30832C9B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9144000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BF3270-8A43-4991-B514-4471645232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7" name="TextBox 3">
            <a:extLst>
              <a:ext uri="{FF2B5EF4-FFF2-40B4-BE49-F238E27FC236}">
                <a16:creationId xmlns:a16="http://schemas.microsoft.com/office/drawing/2014/main" id="{AF49227E-B0F8-44B6-A426-76A9E49885B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4897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 userDrawn="1">
          <p15:clr>
            <a:srgbClr val="FBAE40"/>
          </p15:clr>
        </p15:guide>
        <p15:guide id="2" orient="horz" pos="912" userDrawn="1">
          <p15:clr>
            <a:srgbClr val="FBAE40"/>
          </p15:clr>
        </p15:guide>
        <p15:guide id="3" orient="horz" pos="1248" userDrawn="1">
          <p15:clr>
            <a:srgbClr val="FBAE40"/>
          </p15:clr>
        </p15:guide>
        <p15:guide id="4" orient="horz" pos="2952" userDrawn="1">
          <p15:clr>
            <a:srgbClr val="FBAE40"/>
          </p15:clr>
        </p15:guide>
        <p15:guide id="5" orient="horz" pos="3168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08B9209-4C7C-4ACC-8549-E6C417929B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" y="0"/>
            <a:ext cx="1218523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04A9C1-868C-40A5-A0C0-020C00ADD7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two-columns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3345E-CC5C-431B-9993-ACFD6A36D1F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04800" y="1485900"/>
            <a:ext cx="5676900" cy="4727604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402336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667512" indent="0">
              <a:buNone/>
              <a:defRPr sz="1800">
                <a:latin typeface="Lucida Console" panose="020B0609040504020204" pitchFamily="49" charset="0"/>
              </a:defRPr>
            </a:lvl3pPr>
            <a:lvl4pPr marL="941832" indent="0">
              <a:buNone/>
              <a:defRPr sz="1800">
                <a:latin typeface="Lucida Console" panose="020B0609040504020204" pitchFamily="49" charset="0"/>
              </a:defRPr>
            </a:lvl4pPr>
            <a:lvl5pPr marL="1207008" indent="0"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FCF883-37E7-4EB4-829B-4A702C07215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10300" y="1485900"/>
            <a:ext cx="5676900" cy="47244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402336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667512" indent="0">
              <a:buNone/>
              <a:defRPr sz="1800">
                <a:latin typeface="Lucida Console" panose="020B0609040504020204" pitchFamily="49" charset="0"/>
              </a:defRPr>
            </a:lvl3pPr>
            <a:lvl4pPr marL="941832" indent="0">
              <a:buNone/>
              <a:defRPr sz="1800">
                <a:latin typeface="Lucida Console" panose="020B0609040504020204" pitchFamily="49" charset="0"/>
              </a:defRPr>
            </a:lvl4pPr>
            <a:lvl5pPr marL="1207008" indent="0"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698F0AA-C8FD-4CDA-A85E-7449EBCA2B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2" name="TextBox 3">
            <a:extLst>
              <a:ext uri="{FF2B5EF4-FFF2-40B4-BE49-F238E27FC236}">
                <a16:creationId xmlns:a16="http://schemas.microsoft.com/office/drawing/2014/main" id="{CEA620B9-B916-48D3-BFA6-9926189BE5F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4340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14="http://schemas.microsoft.com/office/drawing/2010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36">
          <p15:clr>
            <a:srgbClr val="FBAE40"/>
          </p15:clr>
        </p15:guide>
        <p15:guide id="3" pos="3768">
          <p15:clr>
            <a:srgbClr val="FBAE40"/>
          </p15:clr>
        </p15:guide>
        <p15:guide id="4" pos="391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072" y="1836512"/>
            <a:ext cx="8189913" cy="2216466"/>
          </a:xfrm>
        </p:spPr>
        <p:txBody>
          <a:bodyPr/>
          <a:lstStyle>
            <a:lvl1pPr marL="0" indent="0">
              <a:defRPr sz="44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70F1EBD-942F-4FAF-BCFF-79177E7C2D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30300" y="4633914"/>
            <a:ext cx="8189686" cy="384174"/>
          </a:xfrm>
        </p:spPr>
        <p:txBody>
          <a:bodyPr/>
          <a:lstStyle>
            <a:lvl1pPr marL="0" indent="0">
              <a:buNone/>
              <a:defRPr sz="2400" b="1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quoted person’s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20B2A1-4B1F-4B1C-B630-D027C37214B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30300" y="5018088"/>
            <a:ext cx="8189913" cy="411480"/>
          </a:xfrm>
        </p:spPr>
        <p:txBody>
          <a:bodyPr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Enter quoted person’s affiliation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DBBE757-6C17-4E4F-8133-7D83169ED7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7400" y="1979476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51D964-7D47-4C3D-8642-76CD158538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4028" y="3217726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  <a:lvl2pPr marL="228600" indent="0">
              <a:buNone/>
              <a:defRPr sz="1000"/>
            </a:lvl2pPr>
            <a:lvl3pPr marL="457200" indent="0">
              <a:buNone/>
              <a:defRPr sz="1000"/>
            </a:lvl3pPr>
            <a:lvl4pPr marL="685800" indent="0">
              <a:buNone/>
              <a:defRPr sz="1000"/>
            </a:lvl4pPr>
            <a:lvl5pPr marL="685800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673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880" userDrawn="1">
          <p15:clr>
            <a:srgbClr val="FBAE40"/>
          </p15:clr>
        </p15:guide>
        <p15:guide id="2" pos="696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2"/>
            <a:ext cx="8723086" cy="1442356"/>
          </a:xfrm>
        </p:spPr>
        <p:txBody>
          <a:bodyPr/>
          <a:lstStyle>
            <a:lvl1pPr marL="0" indent="0">
              <a:defRPr sz="4800"/>
            </a:lvl1pPr>
          </a:lstStyle>
          <a:p>
            <a:r>
              <a:rPr lang="en-US" dirty="0"/>
              <a:t>Section divider – </a:t>
            </a:r>
            <a:br>
              <a:rPr lang="en-US" dirty="0"/>
            </a:br>
            <a:r>
              <a:rPr lang="en-US" dirty="0"/>
              <a:t>Enter section name here</a:t>
            </a:r>
          </a:p>
        </p:txBody>
      </p:sp>
    </p:spTree>
    <p:extLst>
      <p:ext uri="{BB962C8B-B14F-4D97-AF65-F5344CB8AC3E}">
        <p14:creationId xmlns:p14="http://schemas.microsoft.com/office/powerpoint/2010/main" val="357652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A4854-5BE6-4EAD-8CDA-183F4E411B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707822"/>
            <a:ext cx="8812306" cy="1442356"/>
          </a:xfrm>
        </p:spPr>
        <p:txBody>
          <a:bodyPr/>
          <a:lstStyle>
            <a:lvl1pPr marL="0" indent="0">
              <a:defRPr sz="4800"/>
            </a:lvl1pPr>
          </a:lstStyle>
          <a:p>
            <a:r>
              <a:rPr lang="en-US" dirty="0"/>
              <a:t>Video or demo divider – </a:t>
            </a:r>
            <a:br>
              <a:rPr lang="en-US" dirty="0"/>
            </a:br>
            <a:r>
              <a:rPr lang="en-US" dirty="0"/>
              <a:t>Type “Video” or “Demo” here</a:t>
            </a:r>
          </a:p>
        </p:txBody>
      </p:sp>
    </p:spTree>
    <p:extLst>
      <p:ext uri="{BB962C8B-B14F-4D97-AF65-F5344CB8AC3E}">
        <p14:creationId xmlns:p14="http://schemas.microsoft.com/office/powerpoint/2010/main" val="143617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688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90BCB97-0B9F-404F-AD5E-3C35970F8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7"/>
            <a:ext cx="12192000" cy="6857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4BB021-3658-44C0-8456-1D5BD4885C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5" name="Media Placeholder 4">
            <a:extLst>
              <a:ext uri="{FF2B5EF4-FFF2-40B4-BE49-F238E27FC236}">
                <a16:creationId xmlns:a16="http://schemas.microsoft.com/office/drawing/2014/main" id="{D05987F8-DCC2-489A-82C8-7C3C54DC65CF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 bwMode="ltGray">
          <a:xfrm>
            <a:off x="0" y="-128"/>
            <a:ext cx="12192000" cy="6858000"/>
          </a:xfrm>
        </p:spPr>
        <p:txBody>
          <a:bodyPr lIns="914400" anchor="ctr" anchorCtr="0"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9311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8111-3D53-4AAE-B443-34FB883766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4D394-B1EA-4880-8726-300D5746D58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4800" y="1485900"/>
            <a:ext cx="5676898" cy="823912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C2DA0A-F89A-436D-9F74-82C6F76E26C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04800" y="2309812"/>
            <a:ext cx="5676898" cy="3900488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FBB33-625F-4A20-B7B5-DA1F2DB99E3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10302" y="1485900"/>
            <a:ext cx="5676898" cy="823912"/>
          </a:xfrm>
        </p:spPr>
        <p:txBody>
          <a:bodyPr anchor="ctr" anchorCtr="0"/>
          <a:lstStyle>
            <a:lvl1pPr marL="0" indent="0">
              <a:spcAft>
                <a:spcPts val="0"/>
              </a:spcAft>
              <a:buNone/>
              <a:defRPr sz="2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A12F9-F160-46D4-A1D3-5AF9789C167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10302" y="2309812"/>
            <a:ext cx="5676898" cy="3900488"/>
          </a:xfrm>
        </p:spPr>
        <p:txBody>
          <a:bodyPr/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685800" indent="0">
              <a:buNone/>
              <a:defRPr sz="1600"/>
            </a:lvl5pPr>
          </a:lstStyle>
          <a:p>
            <a:pPr lvl="0"/>
            <a:r>
              <a:rPr lang="en-US" dirty="0"/>
              <a:t>Add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664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936" userDrawn="1">
          <p15:clr>
            <a:srgbClr val="FBAE40"/>
          </p15:clr>
        </p15:guide>
        <p15:guide id="3" pos="3768" userDrawn="1">
          <p15:clr>
            <a:srgbClr val="FBAE40"/>
          </p15:clr>
        </p15:guide>
        <p15:guide id="4" pos="3912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6FB8D-98F0-48FE-A1C5-12C632C736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4122737" cy="1600200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DECCC-4F4B-4466-A308-B9FC52749EF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43488" y="244286"/>
            <a:ext cx="6843712" cy="5966014"/>
          </a:xfrm>
        </p:spPr>
        <p:txBody>
          <a:bodyPr/>
          <a:lstStyle>
            <a:lvl1pPr marL="0" indent="0">
              <a:buNone/>
              <a:defRPr sz="2800"/>
            </a:lvl1pPr>
            <a:lvl2pPr marL="228600" indent="0">
              <a:buNone/>
              <a:defRPr sz="2400"/>
            </a:lvl2pPr>
            <a:lvl3pPr marL="457200" indent="0">
              <a:buNone/>
              <a:defRPr sz="2000"/>
            </a:lvl3pPr>
            <a:lvl4pPr marL="685800" indent="0">
              <a:buNone/>
              <a:defRPr sz="1800"/>
            </a:lvl4pPr>
            <a:lvl5pPr marL="685800" indent="0">
              <a:buNone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or click media icon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A6CE5B-5A0F-4B5D-BA65-FDC308963221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0" y="2171700"/>
            <a:ext cx="4122737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70859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 userDrawn="1">
          <p15:clr>
            <a:srgbClr val="FBAE40"/>
          </p15:clr>
        </p15:guide>
        <p15:guide id="2" pos="280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1765E-FC87-42C0-B504-47031B18A0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1" y="244286"/>
            <a:ext cx="4122737" cy="1600200"/>
          </a:xfrm>
        </p:spPr>
        <p:txBody>
          <a:bodyPr anchor="t" anchorCtr="0"/>
          <a:lstStyle>
            <a:lvl1pPr>
              <a:defRPr sz="4000"/>
            </a:lvl1pPr>
          </a:lstStyle>
          <a:p>
            <a:r>
              <a:rPr lang="en-US" dirty="0"/>
              <a:t>Picture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9D3AD-86A7-42A8-B5A7-E3660AEE7E06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43488" y="244286"/>
            <a:ext cx="6843711" cy="5966014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a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D2432-3600-49FC-80E6-814EF0E3776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04801" y="2171700"/>
            <a:ext cx="4122737" cy="4038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Enter description here</a:t>
            </a:r>
          </a:p>
        </p:txBody>
      </p:sp>
    </p:spTree>
    <p:extLst>
      <p:ext uri="{BB962C8B-B14F-4D97-AF65-F5344CB8AC3E}">
        <p14:creationId xmlns:p14="http://schemas.microsoft.com/office/powerpoint/2010/main" val="329777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168" userDrawn="1">
          <p15:clr>
            <a:srgbClr val="FBAE40"/>
          </p15:clr>
        </p15:guide>
        <p15:guide id="2" pos="280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58E3B5A-9EF6-4AEB-9717-7818F41E49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7"/>
            <a:ext cx="12192000" cy="685774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B4A83A5-0632-4E56-8638-1E96DDA8B2B2}"/>
              </a:ext>
            </a:extLst>
          </p:cNvPr>
          <p:cNvSpPr txBox="1"/>
          <p:nvPr userDrawn="1"/>
        </p:nvSpPr>
        <p:spPr bwMode="white">
          <a:xfrm>
            <a:off x="133351" y="2132106"/>
            <a:ext cx="8413750" cy="1079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6600" b="0" i="0" spc="-300" dirty="0">
                <a:solidFill>
                  <a:schemeClr val="tx1"/>
                </a:solidFill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rPr>
              <a:t>Thank you!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60235B1-A52F-459D-8F38-868C2893038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3429000"/>
            <a:ext cx="3429000" cy="4826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2ACA6411-1D29-499A-BBEF-4F71BB70AA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39243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8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 (such as LinkedIn or Twitter)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7587CE14-4E32-4777-B762-C4D5DDA4B6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48950" y="3429000"/>
            <a:ext cx="3429000" cy="4826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5B947E7-92D5-44F7-980E-B16916B495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48950" y="39243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8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 (such as LinkedIn or Twitter)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722C2121-81A2-47EC-9963-4D2264FC0D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93100" y="3429000"/>
            <a:ext cx="3429000" cy="4826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18985DE0-82AB-42DE-94F3-A060E90BA1E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93100" y="39243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800"/>
            </a:lvl1pPr>
            <a:lvl2pPr marL="365760" indent="0">
              <a:buNone/>
              <a:defRPr/>
            </a:lvl2pPr>
            <a:lvl3pPr marL="777240" indent="0">
              <a:buNone/>
              <a:defRPr/>
            </a:lvl3pPr>
            <a:lvl4pPr marL="1051560" indent="0">
              <a:buNone/>
              <a:defRPr/>
            </a:lvl4pPr>
            <a:lvl5pPr marL="1051560" indent="0">
              <a:buNone/>
              <a:defRPr/>
            </a:lvl5pPr>
          </a:lstStyle>
          <a:p>
            <a:pPr lvl="0"/>
            <a:r>
              <a:rPr lang="en-US" dirty="0"/>
              <a:t>Speaker contact info (such as LinkedIn or Twitter)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F87E276-ED10-49A8-BB0E-E8C47A9E6A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8212EB6D-11FB-4BF9-A82D-70CCAB80597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2975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2496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E9EDB0-AE4A-47D2-8D12-00020A37A1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0800000">
            <a:off x="0" y="127"/>
            <a:ext cx="12192000" cy="685774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069C7E4-F229-4138-B99D-DDBA15F54353}"/>
              </a:ext>
            </a:extLst>
          </p:cNvPr>
          <p:cNvSpPr/>
          <p:nvPr userDrawn="1"/>
        </p:nvSpPr>
        <p:spPr bwMode="auto">
          <a:xfrm>
            <a:off x="5299710" y="1445839"/>
            <a:ext cx="1592580" cy="1592580"/>
          </a:xfrm>
          <a:prstGeom prst="ellipse">
            <a:avLst/>
          </a:prstGeom>
          <a:solidFill>
            <a:schemeClr val="accent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365760" rIns="182880" bIns="146304" anchor="ctr"/>
          <a:lstStyle/>
          <a:p>
            <a:pPr algn="ctr" defTabSz="932472" eaLnBrk="1" hangingPunct="1">
              <a:lnSpc>
                <a:spcPct val="90000"/>
              </a:lnSpc>
              <a:defRPr/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Amazon Ember" panose="020B0603020204020204" pitchFamily="34" charset="0"/>
                <a:cs typeface="Amazon Ember" panose="020B0603020204020204" pitchFamily="34" charset="0"/>
              </a:rPr>
              <a:t>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FEAA9-87DD-49D0-B6B1-C774723D1E5F}"/>
              </a:ext>
            </a:extLst>
          </p:cNvPr>
          <p:cNvSpPr txBox="1"/>
          <p:nvPr userDrawn="1"/>
        </p:nvSpPr>
        <p:spPr>
          <a:xfrm>
            <a:off x="3378200" y="3178119"/>
            <a:ext cx="5435600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800" dirty="0">
                <a:solidFill>
                  <a:schemeClr val="tx1"/>
                </a:solidFill>
                <a:latin typeface="Amazon Ember Display Light" panose="020F0403020204020204" pitchFamily="34" charset="0"/>
                <a:ea typeface="Amazon Ember Display Light" panose="020F0403020204020204" pitchFamily="34" charset="0"/>
                <a:cs typeface="Amazon Ember Display Light" panose="020F0403020204020204" pitchFamily="34" charset="0"/>
              </a:rPr>
              <a:t>Please complete the session survey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227BD8-41CF-46B5-BFD3-939CE751F07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CB7CC901-FE78-44C4-8D33-81E8C83EDDE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6210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664AD4E2-F945-46B7-88D9-2DA65AC847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127"/>
            <a:ext cx="12192000" cy="6857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145E96-6390-4B32-98EC-4FC0B3DE52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916" y="2400300"/>
            <a:ext cx="9144000" cy="1865508"/>
          </a:xfrm>
        </p:spPr>
        <p:txBody>
          <a:bodyPr rIns="0" anchor="t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95110F-1301-4F35-88E1-CA30832C9B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4323443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28208-8E6A-4F48-AB75-B1723B3DEE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2050" y="4686300"/>
            <a:ext cx="4486275" cy="341692"/>
          </a:xfrm>
        </p:spPr>
        <p:txBody>
          <a:bodyPr/>
          <a:lstStyle>
            <a:lvl1pPr marL="0" indent="0">
              <a:buNone/>
              <a:defRPr sz="20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8A6CC6-CFD6-4AE0-BFB3-DB4EE355B2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72050" y="5029201"/>
            <a:ext cx="4486275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03D9F0E9-E682-4A87-9A37-0795A8658C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144000" cy="255587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Legal text placeholder (for copyeditor use only)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9118A0E-BB7D-404E-BC79-A09103EA2F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92845"/>
            <a:ext cx="4323443" cy="336356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2A61DBB-E00A-4DCB-AA27-45DE15DC83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54793"/>
            <a:ext cx="9144000" cy="254717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0235AC-6AFA-47B0-ABD0-51C2764B795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55D8A83D-8AA8-48F6-AE22-23BB758B2D0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0686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 userDrawn="1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of Temp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6140CA-3E32-44B2-98CD-BB8777DB5EB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" y="0"/>
            <a:ext cx="12185234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B970E9-076E-44D5-8AF2-12477741671C}"/>
              </a:ext>
            </a:extLst>
          </p:cNvPr>
          <p:cNvSpPr txBox="1"/>
          <p:nvPr userDrawn="1"/>
        </p:nvSpPr>
        <p:spPr>
          <a:xfrm>
            <a:off x="3486150" y="2418081"/>
            <a:ext cx="7785100" cy="2021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6600" dirty="0"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rPr>
              <a:t>Do not use layouts after this slide.</a:t>
            </a:r>
            <a:br>
              <a:rPr lang="en-US" sz="6600" dirty="0"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rPr>
            </a:br>
            <a:r>
              <a:rPr lang="en-US" sz="2400" dirty="0">
                <a:latin typeface="Amazon Ember Display Heavy" panose="020F0803020204020204" pitchFamily="34" charset="0"/>
                <a:ea typeface="Amazon Ember Display Heavy" panose="020F0803020204020204" pitchFamily="34" charset="0"/>
                <a:cs typeface="Amazon Ember Display Heavy" panose="020F0803020204020204" pitchFamily="34" charset="0"/>
              </a:rPr>
              <a:t>They are not part of the official template.</a:t>
            </a:r>
            <a:endParaRPr lang="en-US" sz="6600" dirty="0">
              <a:latin typeface="Amazon Ember Display Heavy" panose="020F0803020204020204" pitchFamily="34" charset="0"/>
              <a:ea typeface="Amazon Ember Display Heavy" panose="020F0803020204020204" pitchFamily="34" charset="0"/>
              <a:cs typeface="Amazon Ember Display Heavy" panose="020F0803020204020204" pitchFamily="34" charset="0"/>
            </a:endParaRPr>
          </a:p>
        </p:txBody>
      </p:sp>
      <p:pic>
        <p:nvPicPr>
          <p:cNvPr id="9" name="Graphic 8" descr="Stop sign">
            <a:extLst>
              <a:ext uri="{FF2B5EF4-FFF2-40B4-BE49-F238E27FC236}">
                <a16:creationId xmlns:a16="http://schemas.microsoft.com/office/drawing/2014/main" id="{A0284AC2-B903-4DEE-8D76-E2D6AC5A4D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250" y="2114549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61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svg="http://schemas.microsoft.com/office/drawing/2016/SVG/main" xmlns:a14="http://schemas.microsoft.com/office/drawing/2010/main"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4FF4FF4-E05F-4CB2-B3ED-A92CB8845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127"/>
            <a:ext cx="12192000" cy="6857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145E96-6390-4B32-98EC-4FC0B3DE52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2916" y="2400300"/>
            <a:ext cx="9144000" cy="1865508"/>
          </a:xfrm>
        </p:spPr>
        <p:txBody>
          <a:bodyPr rIns="0" anchor="t"/>
          <a:lstStyle>
            <a:lvl1pPr algn="l">
              <a:defRPr sz="4400" baseline="0"/>
            </a:lvl1pPr>
          </a:lstStyle>
          <a:p>
            <a:r>
              <a:rPr lang="en-US" dirty="0"/>
              <a:t>Enter session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895110F-1301-4F35-88E1-CA30832C9B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2916" y="5029200"/>
            <a:ext cx="3403601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400"/>
            </a:lvl2pPr>
            <a:lvl3pPr marL="777240" indent="0">
              <a:buNone/>
              <a:defRPr sz="2400"/>
            </a:lvl3pPr>
            <a:lvl4pPr marL="1051560" indent="0">
              <a:buNone/>
              <a:defRPr sz="2400"/>
            </a:lvl4pPr>
            <a:lvl5pPr marL="1051560" indent="0">
              <a:buNone/>
              <a:defRPr sz="2400"/>
            </a:lvl5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28208-8E6A-4F48-AB75-B1723B3DEE6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74541" y="4686300"/>
            <a:ext cx="3401568" cy="342900"/>
          </a:xfrm>
        </p:spPr>
        <p:txBody>
          <a:bodyPr/>
          <a:lstStyle>
            <a:lvl1pPr marL="0" indent="0">
              <a:buNone/>
              <a:defRPr sz="20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8A6CC6-CFD6-4AE0-BFB3-DB4EE355B2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74541" y="5029200"/>
            <a:ext cx="3401568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Job title 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C22D29-44FB-4743-8127-50AC5248D5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32725" y="4686300"/>
            <a:ext cx="3401568" cy="342900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EEED678-F023-4A95-BDA9-3891765008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832725" y="5029200"/>
            <a:ext cx="3402013" cy="801688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  <a:lvl2pPr marL="365760" indent="0">
              <a:buNone/>
              <a:defRPr sz="2000"/>
            </a:lvl2pPr>
            <a:lvl3pPr marL="777240" indent="0">
              <a:buNone/>
              <a:defRPr sz="2000"/>
            </a:lvl3pPr>
            <a:lvl4pPr marL="1051560" indent="0">
              <a:buNone/>
              <a:defRPr sz="2000"/>
            </a:lvl4pPr>
            <a:lvl5pPr marL="1051560" indent="0">
              <a:buNone/>
              <a:defRPr sz="2000"/>
            </a:lvl5pPr>
          </a:lstStyle>
          <a:p>
            <a:pPr lvl="0"/>
            <a:r>
              <a:rPr lang="en-US" dirty="0"/>
              <a:t>Job title 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C698135A-0031-43C8-B455-E454B8F0A09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22916" y="1990726"/>
            <a:ext cx="9144000" cy="255587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Legal text placeholder (for copyeditor use only)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7BC778F-01A3-4459-9342-87E578B908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916" y="4686300"/>
            <a:ext cx="3397250" cy="337545"/>
          </a:xfrm>
        </p:spPr>
        <p:txBody>
          <a:bodyPr/>
          <a:lstStyle>
            <a:lvl1pPr marL="0" indent="0">
              <a:buNone/>
              <a:defRPr sz="2000" b="0" cap="none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B1E36FF5-D98C-474D-A020-5A51BCCDBF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2916" y="1454793"/>
            <a:ext cx="9144000" cy="254717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D20E113-EE5C-4878-8C0A-F14736AE77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24" name="TextBox 3">
            <a:extLst>
              <a:ext uri="{FF2B5EF4-FFF2-40B4-BE49-F238E27FC236}">
                <a16:creationId xmlns:a16="http://schemas.microsoft.com/office/drawing/2014/main" id="{4DAA3F8D-C754-4C87-A70E-9CDA4CF9B3E6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614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32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48" userDrawn="1">
          <p15:clr>
            <a:srgbClr val="FBAE40"/>
          </p15:clr>
        </p15:guide>
        <p15:guide id="4" orient="horz" pos="2952">
          <p15:clr>
            <a:srgbClr val="FBAE40"/>
          </p15:clr>
        </p15:guide>
        <p15:guide id="5" orient="horz" pos="31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2881-D2E8-49D2-8B78-CB1047EB14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F528FD-2214-4EDA-8CE8-B0274D78AE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487488"/>
            <a:ext cx="11582400" cy="4722811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800"/>
            </a:lvl1pPr>
            <a:lvl2pPr marL="0" indent="0">
              <a:spcAft>
                <a:spcPts val="3000"/>
              </a:spcAft>
              <a:buNone/>
              <a:defRPr sz="2800"/>
            </a:lvl2pPr>
            <a:lvl3pPr marL="0" indent="0">
              <a:spcAft>
                <a:spcPts val="3000"/>
              </a:spcAft>
              <a:buNone/>
              <a:defRPr sz="2800"/>
            </a:lvl3pPr>
            <a:lvl4pPr marL="0" indent="0">
              <a:spcAft>
                <a:spcPts val="3000"/>
              </a:spcAft>
              <a:buNone/>
              <a:defRPr sz="2800"/>
            </a:lvl4pPr>
            <a:lvl5pPr marL="0" indent="0">
              <a:spcAft>
                <a:spcPts val="3000"/>
              </a:spcAft>
              <a:buNone/>
              <a:defRPr sz="2800"/>
            </a:lvl5pPr>
          </a:lstStyle>
          <a:p>
            <a:pPr lvl="0"/>
            <a:r>
              <a:rPr lang="en-US" dirty="0"/>
              <a:t>Enter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836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9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A0A7-8179-4372-9B34-1C263E88A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128770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E6D47A-5B29-4052-AFAE-F87D848F2C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7"/>
            <a:ext cx="12192000" cy="6857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4A0A7-8179-4372-9B34-1C263E88A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 with art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2766CE-1ABD-4FA9-8932-EA3B933C3D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D7588064-2754-4287-BABC-86D310C087AF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287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4="http://schemas.microsoft.com/office/drawing/2010/main"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4A0A7-8179-4372-9B34-1C263E88A1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44286"/>
            <a:ext cx="11582400" cy="723899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17AEC-9CD2-444D-B3F3-D2324434A4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990600"/>
            <a:ext cx="11582400" cy="274320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6"/>
                </a:solidFill>
              </a:defRPr>
            </a:lvl1pPr>
            <a:lvl2pPr marL="365760" indent="0">
              <a:buNone/>
              <a:defRPr cap="all" baseline="0"/>
            </a:lvl2pPr>
            <a:lvl3pPr marL="777240" indent="0">
              <a:buNone/>
              <a:defRPr cap="all" baseline="0"/>
            </a:lvl3pPr>
            <a:lvl4pPr marL="1051560" indent="0">
              <a:buNone/>
              <a:defRPr cap="all" baseline="0"/>
            </a:lvl4pPr>
            <a:lvl5pPr marL="1051560" indent="0">
              <a:buNone/>
              <a:defRPr cap="all" baseline="0"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726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24" userDrawn="1">
          <p15:clr>
            <a:srgbClr val="FBAE40"/>
          </p15:clr>
        </p15:guide>
        <p15:guide id="4" orient="horz" pos="936" userDrawn="1">
          <p15:clr>
            <a:srgbClr val="9FCC3B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6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454DC55-BD6E-4C55-8E39-B6F8A80B5047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" y="0"/>
            <a:ext cx="12185234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A7BDA7-D1B9-479F-9FCC-3CCDB7DF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  <a:prstGeom prst="rect">
            <a:avLst/>
          </a:prstGeom>
        </p:spPr>
        <p:txBody>
          <a:bodyPr vert="horz" lIns="0" tIns="146304" rIns="91440" bIns="146304" rtlCol="0" anchor="t" anchorCtr="0">
            <a:no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08E3F-F69E-4206-926A-74AF169DA3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87488"/>
            <a:ext cx="11582400" cy="4713515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21207-EDD0-419F-AD90-363E529A7F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5300" y="6950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D8F9D1D-752B-4C1C-BFCB-173FBF3D9473}" type="datetime1">
              <a:rPr lang="en-US" smtClean="0"/>
              <a:pPr/>
              <a:t>10/3/2024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8A08E-98A2-40FF-904D-850237B65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93102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B9D209-B6E5-4F8E-B143-ECB5E06E00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69500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7B5A187-8EC0-4BDE-9A26-B762BCE88E36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2ABA98-08FC-4154-B151-4B0F461534F1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rcRect/>
          <a:stretch/>
        </p:blipFill>
        <p:spPr>
          <a:xfrm>
            <a:off x="292501" y="6428661"/>
            <a:ext cx="388818" cy="219592"/>
          </a:xfrm>
          <a:prstGeom prst="rect">
            <a:avLst/>
          </a:prstGeom>
        </p:spPr>
      </p:pic>
      <p:sp>
        <p:nvSpPr>
          <p:cNvPr id="11" name="TextBox 3">
            <a:extLst>
              <a:ext uri="{FF2B5EF4-FFF2-40B4-BE49-F238E27FC236}">
                <a16:creationId xmlns:a16="http://schemas.microsoft.com/office/drawing/2014/main" id="{5A57AF53-3A79-4FE0-A92F-28215DE2A73D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1101540" y="6476853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l" defTabSz="109721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rPr>
              <a:t>© 2024,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02679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49" r:id="rId2"/>
    <p:sldLayoutId id="2147483659" r:id="rId3"/>
    <p:sldLayoutId id="2147483660" r:id="rId4"/>
    <p:sldLayoutId id="2147483661" r:id="rId5"/>
    <p:sldLayoutId id="2147483678" r:id="rId6"/>
    <p:sldLayoutId id="2147483654" r:id="rId7"/>
    <p:sldLayoutId id="2147483662" r:id="rId8"/>
    <p:sldLayoutId id="2147483655" r:id="rId9"/>
    <p:sldLayoutId id="2147483650" r:id="rId10"/>
    <p:sldLayoutId id="2147483679" r:id="rId11"/>
    <p:sldLayoutId id="2147483665" r:id="rId12"/>
    <p:sldLayoutId id="2147483664" r:id="rId13"/>
    <p:sldLayoutId id="2147483666" r:id="rId14"/>
    <p:sldLayoutId id="2147483652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3" r:id="rId21"/>
    <p:sldLayoutId id="2147483674" r:id="rId22"/>
    <p:sldLayoutId id="2147483675" r:id="rId23"/>
    <p:sldLayoutId id="2147483672" r:id="rId24"/>
    <p:sldLayoutId id="2147483653" r:id="rId25"/>
    <p:sldLayoutId id="2147483656" r:id="rId26"/>
    <p:sldLayoutId id="2147483657" r:id="rId27"/>
    <p:sldLayoutId id="2147483676" r:id="rId28"/>
    <p:sldLayoutId id="2147483677" r:id="rId29"/>
    <p:sldLayoutId id="2147483680" r:id="rId3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14="http://schemas.microsoft.com/office/drawing/2010/main"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Amazon Ember Display Heavy" panose="020F0803020204020204" pitchFamily="34" charset="0"/>
          <a:ea typeface="Amazon Ember Display Heavy" panose="020F0803020204020204" pitchFamily="34" charset="0"/>
          <a:cs typeface="Amazon Ember Display Heavy" panose="020F08030202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Amazon Ember" panose="020B0603020204020204" pitchFamily="34" charset="0"/>
        <a:buChar char="•"/>
        <a:defRPr sz="2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1"/>
        </a:buClr>
        <a:buSzPct val="90000"/>
        <a:buFont typeface="Wingdings" panose="05000000000000000000" pitchFamily="2" charset="2"/>
        <a:buChar char=""/>
        <a:defRPr sz="24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" panose="020B0603020204020204" pitchFamily="34" charset="0"/>
        <a:buChar char="–"/>
        <a:defRPr sz="20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4pPr>
      <a:lvl5pPr marL="914400" indent="-2286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Amazon Ember Display" panose="020F0603020204020204" pitchFamily="34" charset="0"/>
          <a:ea typeface="Amazon Ember Display" panose="020F0603020204020204" pitchFamily="34" charset="0"/>
          <a:cs typeface="Amazon Ember Display" panose="020F06030202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92" userDrawn="1">
          <p15:clr>
            <a:srgbClr val="F26B43"/>
          </p15:clr>
        </p15:guide>
        <p15:guide id="4" pos="7488" userDrawn="1">
          <p15:clr>
            <a:srgbClr val="F26B43"/>
          </p15:clr>
        </p15:guide>
        <p15:guide id="5" orient="horz" pos="3912" userDrawn="1">
          <p15:clr>
            <a:srgbClr val="F26B43"/>
          </p15:clr>
        </p15:guide>
        <p15:guide id="6" orient="horz" pos="14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NULL" TargetMode="External"/><Relationship Id="rId13" Type="http://schemas.openxmlformats.org/officeDocument/2006/relationships/hyperlink" Target="https://w.amazon.com/bin/view/AWS_Event_Content_Editing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356labs.com/podcast/" TargetMode="External"/><Relationship Id="rId12" Type="http://schemas.openxmlformats.org/officeDocument/2006/relationships/image" Target="../media/image22.png"/><Relationship Id="rId2" Type="http://schemas.openxmlformats.org/officeDocument/2006/relationships/hyperlink" Target="http://barcodes.corp.amazon.com/api/qr/http%3A%2F%2Fbarcodes.corp.amazon.com%2Findex.html%23qr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linkedin.com/learning/paths/master-microsoft-powerpoint?trk=learning-serp_learning_search-card&amp;upsellOrderOrigin=homepage-learning_learning-search-bar_search-submit" TargetMode="External"/><Relationship Id="rId11" Type="http://schemas.openxmlformats.org/officeDocument/2006/relationships/hyperlink" Target="NULL" TargetMode="External"/><Relationship Id="rId5" Type="http://schemas.openxmlformats.org/officeDocument/2006/relationships/hyperlink" Target="https://support.microsoft.com/en-us/powerpoint" TargetMode="External"/><Relationship Id="rId15" Type="http://schemas.openxmlformats.org/officeDocument/2006/relationships/image" Target="../media/image24.svg"/><Relationship Id="rId10" Type="http://schemas.openxmlformats.org/officeDocument/2006/relationships/hyperlink" Target="https://www.brightcarbon.com/events/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21.png"/><Relationship Id="rId1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6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.org/WAI/WCAG21/Understanding/contrast-minimum.html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aws.amazon.com/architecture/icons/" TargetMode="External"/><Relationship Id="rId3" Type="http://schemas.openxmlformats.org/officeDocument/2006/relationships/hyperlink" Target="https://brand.amazon.com/aws/" TargetMode="External"/><Relationship Id="rId7" Type="http://schemas.openxmlformats.org/officeDocument/2006/relationships/hyperlink" Target="https://spark.adobe.com/page/cnvHGbPyCWnFR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reeway.amazon.com/" TargetMode="External"/><Relationship Id="rId5" Type="http://schemas.openxmlformats.org/officeDocument/2006/relationships/image" Target="../media/image32.png"/><Relationship Id="rId10" Type="http://schemas.openxmlformats.org/officeDocument/2006/relationships/image" Target="../media/image34.jpe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7E12FC04-24B7-4F97-835B-0F3EC9CD08F5}"/>
              </a:ext>
            </a:extLst>
          </p:cNvPr>
          <p:cNvSpPr txBox="1"/>
          <p:nvPr/>
        </p:nvSpPr>
        <p:spPr>
          <a:xfrm>
            <a:off x="698499" y="3795117"/>
            <a:ext cx="3173946" cy="21544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de-DE" sz="1400" cap="all" spc="600" baseline="0" dirty="0">
                <a:latin typeface="Amazon Ember Display"/>
                <a:ea typeface="Amazon Ember Display"/>
                <a:cs typeface="Amazon Ember Display"/>
              </a:rPr>
              <a:t>DUBLIN | </a:t>
            </a:r>
            <a:r>
              <a:rPr lang="de-DE" sz="1400" cap="all" spc="600" dirty="0">
                <a:latin typeface="Amazon Ember Display"/>
                <a:ea typeface="Amazon Ember Display"/>
                <a:cs typeface="Amazon Ember Display"/>
              </a:rPr>
              <a:t>10.10.2024</a:t>
            </a:r>
            <a:endParaRPr lang="de-DE" sz="1400" cap="all" spc="600" baseline="0" dirty="0">
              <a:latin typeface="Amazon Ember Display" panose="020F0603020204020204" pitchFamily="34" charset="0"/>
              <a:ea typeface="Amazon Ember Display" panose="020F0603020204020204" pitchFamily="34" charset="0"/>
              <a:cs typeface="Amazon Ember Display" panose="020F06030202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2E50C41-1393-4262-B1E9-B318CEEE0CDA}"/>
              </a:ext>
            </a:extLst>
          </p:cNvPr>
          <p:cNvSpPr txBox="1">
            <a:spLocks/>
          </p:cNvSpPr>
          <p:nvPr/>
        </p:nvSpPr>
        <p:spPr>
          <a:xfrm>
            <a:off x="583090" y="2646398"/>
            <a:ext cx="9144000" cy="1865508"/>
          </a:xfrm>
          <a:prstGeom prst="rect">
            <a:avLst/>
          </a:prstGeom>
        </p:spPr>
        <p:txBody>
          <a:bodyPr rIns="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-100" baseline="0">
                <a:solidFill>
                  <a:schemeClr val="tx1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r>
              <a:rPr lang="en-US" dirty="0"/>
              <a:t>Cloud Day Dublin</a:t>
            </a:r>
          </a:p>
        </p:txBody>
      </p:sp>
    </p:spTree>
    <p:extLst>
      <p:ext uri="{BB962C8B-B14F-4D97-AF65-F5344CB8AC3E}">
        <p14:creationId xmlns:p14="http://schemas.microsoft.com/office/powerpoint/2010/main" val="188349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745B-4FD8-4AF1-998E-311B5DC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Team collaboration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</a:t>
            </a:r>
            <a:r>
              <a:rPr lang="en-US" dirty="0" err="1">
                <a:latin typeface="Amazon Ember Display"/>
                <a:ea typeface="Amazon Ember Display"/>
                <a:cs typeface="Amazon Ember Display"/>
              </a:rPr>
              <a:t>GraphQL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 as a shared language between frontend and backend</a:t>
            </a:r>
            <a:endParaRPr lang="it-IT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Reduce misunderstandings</a:t>
            </a:r>
            <a:endParaRPr lang="en-US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</a:t>
            </a:r>
            <a:r>
              <a:rPr lang="en-US" dirty="0" err="1">
                <a:latin typeface="Amazon Ember Display"/>
                <a:ea typeface="Amazon Ember Display"/>
                <a:cs typeface="Amazon Ember Display"/>
              </a:rPr>
              <a:t>Parallelise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 work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91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745B-4FD8-4AF1-998E-311B5DC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Native AWS integrations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Easy to connect </a:t>
            </a:r>
            <a:r>
              <a:rPr lang="en-US" i="1" dirty="0">
                <a:latin typeface="Amazon Ember Display"/>
                <a:ea typeface="Amazon Ember Display"/>
                <a:cs typeface="Amazon Ember Display"/>
              </a:rPr>
              <a:t>directly 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to AWS services</a:t>
            </a:r>
            <a:endParaRPr lang="it-IT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No need for glue code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34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745B-4FD8-4AF1-998E-311B5DC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Error reduction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>
                <a:latin typeface="Amazon Ember Display"/>
                <a:ea typeface="Amazon Ember Display"/>
                <a:cs typeface="Amazon Ember Display"/>
              </a:rPr>
              <a:t>- Less reliance on custom code</a:t>
            </a:r>
            <a:endParaRPr lang="it-IT"/>
          </a:p>
          <a:p>
            <a:r>
              <a:rPr lang="en-US">
                <a:latin typeface="Amazon Ember Display"/>
                <a:ea typeface="Amazon Ember Display"/>
                <a:cs typeface="Amazon Ember Display"/>
              </a:rPr>
              <a:t>- Fewer potential points of failure</a:t>
            </a:r>
            <a:endParaRPr lang="it-IT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Less boilerplate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73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745B-4FD8-4AF1-998E-311B5DC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Cloud-native evolution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The convenience of Django, Rails, Laravel (not really, but </a:t>
            </a:r>
            <a:r>
              <a:rPr lang="en-US" dirty="0" err="1">
                <a:latin typeface="Amazon Ember Display"/>
                <a:ea typeface="Amazon Ember Display"/>
                <a:cs typeface="Amazon Ember Display"/>
              </a:rPr>
              <a:t>kinda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)</a:t>
            </a:r>
            <a:endParaRPr lang="it-IT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Backed by the cloud!</a:t>
            </a:r>
            <a:endParaRPr lang="en-US" dirty="0"/>
          </a:p>
          <a:p>
            <a:endParaRPr lang="en-US"/>
          </a:p>
          <a:p>
            <a:r>
              <a:rPr lang="en-US" i="1" dirty="0">
                <a:latin typeface="Amazon Ember Display"/>
                <a:ea typeface="Amazon Ember Display"/>
                <a:cs typeface="Amazon Ember Display"/>
              </a:rPr>
              <a:t>(AppSync is not a battery-included framework)</a:t>
            </a:r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7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745B-4FD8-4AF1-998E-311B5DC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Empowering small teams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We rebuilt our entire API layer in a few weeks</a:t>
            </a:r>
            <a:endParaRPr lang="it-IT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Made us much more productive and able to parallelise our work</a:t>
            </a:r>
            <a:endParaRPr lang="en-US" dirty="0"/>
          </a:p>
          <a:p>
            <a:r>
              <a:rPr lang="en-US" dirty="0"/>
              <a:t>- Has given us clarity over our data access patterns</a:t>
            </a:r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Has made it easier for frontend people to venture into the backend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43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 descr="Immagine che contiene testo, diagramma, schermata, Rettangolo&#10;&#10;Descrizione generata automaticamente">
            <a:extLst>
              <a:ext uri="{FF2B5EF4-FFF2-40B4-BE49-F238E27FC236}">
                <a16:creationId xmlns:a16="http://schemas.microsoft.com/office/drawing/2014/main" id="{0A263493-C688-836E-BB38-3F1B0CCD9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9463" y="834345"/>
            <a:ext cx="8393073" cy="4722812"/>
          </a:xfrm>
        </p:spPr>
      </p:pic>
    </p:spTree>
    <p:extLst>
      <p:ext uri="{BB962C8B-B14F-4D97-AF65-F5344CB8AC3E}">
        <p14:creationId xmlns:p14="http://schemas.microsoft.com/office/powerpoint/2010/main" val="140414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</a:t>
            </a:r>
            <a:r>
              <a:rPr lang="en-US" i="1" dirty="0">
                <a:latin typeface="Amazon Ember Display"/>
                <a:ea typeface="Amazon Ember Display"/>
                <a:cs typeface="Amazon Ember Display"/>
              </a:rPr>
              <a:t>Reason #1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: Rapid Prototyping</a:t>
            </a:r>
            <a:endParaRPr lang="it-IT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</a:t>
            </a:r>
            <a:r>
              <a:rPr lang="en-US" i="1" dirty="0">
                <a:latin typeface="Amazon Ember Display"/>
                <a:ea typeface="Amazon Ember Display"/>
                <a:cs typeface="Amazon Ember Display"/>
              </a:rPr>
              <a:t>Reason #2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: Infinite Scalability</a:t>
            </a:r>
            <a:endParaRPr lang="en-US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</a:t>
            </a:r>
            <a:r>
              <a:rPr lang="en-US" i="1">
                <a:latin typeface="Amazon Ember Display"/>
                <a:ea typeface="Amazon Ember Display"/>
                <a:cs typeface="Amazon Ember Display"/>
              </a:rPr>
              <a:t>Reason #3</a:t>
            </a:r>
            <a:r>
              <a:rPr lang="en-US">
                <a:latin typeface="Amazon Ember Display"/>
                <a:ea typeface="Amazon Ember Display"/>
                <a:cs typeface="Amazon Ember Display"/>
              </a:rPr>
              <a:t>: Team Collaboration</a:t>
            </a:r>
            <a:endParaRPr lang="en-US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</a:t>
            </a:r>
            <a:r>
              <a:rPr lang="en-US" i="1" dirty="0">
                <a:latin typeface="Amazon Ember Display"/>
                <a:ea typeface="Amazon Ember Display"/>
                <a:cs typeface="Amazon Ember Display"/>
              </a:rPr>
              <a:t>Reason #4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: Native AWS Integration</a:t>
            </a:r>
            <a:endParaRPr lang="it-IT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</a:t>
            </a:r>
            <a:r>
              <a:rPr lang="en-US" i="1" dirty="0">
                <a:latin typeface="Amazon Ember Display"/>
                <a:ea typeface="Amazon Ember Display"/>
                <a:cs typeface="Amazon Ember Display"/>
              </a:rPr>
              <a:t>Reason #5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: Error Reduction</a:t>
            </a:r>
            <a:endParaRPr lang="en-US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</a:t>
            </a:r>
            <a:r>
              <a:rPr lang="en-US" i="1" dirty="0">
                <a:latin typeface="Amazon Ember Display"/>
                <a:ea typeface="Amazon Ember Display"/>
                <a:cs typeface="Amazon Ember Display"/>
              </a:rPr>
              <a:t>Reason #6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: Cloud-Native Evolution</a:t>
            </a:r>
            <a:endParaRPr lang="en-US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</a:t>
            </a:r>
            <a:r>
              <a:rPr lang="en-US" i="1" dirty="0">
                <a:latin typeface="Amazon Ember Display"/>
                <a:ea typeface="Amazon Ember Display"/>
                <a:cs typeface="Amazon Ember Display"/>
              </a:rPr>
              <a:t>Reason #7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: Empowering Small Teams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66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A70A9BB9-21FD-4855-B316-696F6FC08D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3429000"/>
            <a:ext cx="3429000" cy="482600"/>
          </a:xfrm>
        </p:spPr>
        <p:txBody>
          <a:bodyPr/>
          <a:lstStyle/>
          <a:p>
            <a:r>
              <a:rPr lang="de-DE" dirty="0">
                <a:latin typeface="Amazon Ember Display"/>
                <a:ea typeface="Amazon Ember Display"/>
                <a:cs typeface="Amazon Ember Display"/>
              </a:rPr>
              <a:t>Marco Troisi</a:t>
            </a:r>
            <a:endParaRPr lang="it-IT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E652EAA-00B7-4B4A-BF3B-D6A61FF751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0" y="3924300"/>
            <a:ext cx="3429000" cy="1778000"/>
          </a:xfrm>
        </p:spPr>
        <p:txBody>
          <a:bodyPr/>
          <a:lstStyle/>
          <a:p>
            <a:r>
              <a:rPr lang="de-DE" dirty="0">
                <a:latin typeface="Amazon Ember Display"/>
                <a:ea typeface="Amazon Ember Display"/>
                <a:cs typeface="Amazon Ember Display"/>
              </a:rPr>
              <a:t>       marco@trilo.io</a:t>
            </a:r>
          </a:p>
          <a:p>
            <a:r>
              <a:rPr lang="de-DE" dirty="0">
                <a:latin typeface="Amazon Ember Display"/>
                <a:ea typeface="Amazon Ember Display"/>
                <a:cs typeface="Amazon Ember Display"/>
              </a:rPr>
              <a:t>       @marcotroisi</a:t>
            </a:r>
            <a:endParaRPr lang="de-DE" dirty="0"/>
          </a:p>
          <a:p>
            <a:r>
              <a:rPr lang="de-DE" dirty="0">
                <a:latin typeface="Amazon Ember Display"/>
                <a:ea typeface="Amazon Ember Display"/>
                <a:cs typeface="Amazon Ember Display"/>
              </a:rPr>
              <a:t>       </a:t>
            </a:r>
            <a:r>
              <a:rPr lang="de-DE" dirty="0" err="1">
                <a:latin typeface="Amazon Ember Display"/>
                <a:ea typeface="Amazon Ember Display"/>
                <a:cs typeface="Amazon Ember Display"/>
              </a:rPr>
              <a:t>marcotroisi</a:t>
            </a:r>
            <a:endParaRPr lang="de-DE" dirty="0" err="1"/>
          </a:p>
          <a:p>
            <a:endParaRPr lang="de-DE" dirty="0"/>
          </a:p>
          <a:p>
            <a:endParaRPr lang="en-US" dirty="0"/>
          </a:p>
        </p:txBody>
      </p:sp>
      <p:pic>
        <p:nvPicPr>
          <p:cNvPr id="15" name="Graphic 14" descr="Envelope">
            <a:extLst>
              <a:ext uri="{FF2B5EF4-FFF2-40B4-BE49-F238E27FC236}">
                <a16:creationId xmlns:a16="http://schemas.microsoft.com/office/drawing/2014/main" id="{0313F33B-6A6E-4720-AD7F-0B3C95D51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6" y="3988528"/>
            <a:ext cx="318257" cy="3182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7480A0-2E54-4890-99E3-52AA039A5A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282200"/>
            <a:ext cx="266985" cy="266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F49EFF-37AB-468A-BD16-5F590081E3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586352"/>
            <a:ext cx="243980" cy="24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2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062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how to use the template layouts</a:t>
            </a:r>
          </a:p>
        </p:txBody>
      </p:sp>
    </p:spTree>
    <p:extLst>
      <p:ext uri="{BB962C8B-B14F-4D97-AF65-F5344CB8AC3E}">
        <p14:creationId xmlns:p14="http://schemas.microsoft.com/office/powerpoint/2010/main" val="13403505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7ADB7C-16A3-497D-97A2-913B538842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Why you should build your next product with AppSync</a:t>
            </a:r>
            <a:endParaRPr lang="it-IT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C3B71B8-1F04-4D1E-A50C-ADBBD36B42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Marco Troisi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2F89EC0-DEB5-4379-8945-0546F68A851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COM290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C914240-6B64-40E4-8D65-139C1F8B68A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CTO</a:t>
            </a:r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Trilo</a:t>
            </a:r>
          </a:p>
        </p:txBody>
      </p:sp>
    </p:spTree>
    <p:extLst>
      <p:ext uri="{BB962C8B-B14F-4D97-AF65-F5344CB8AC3E}">
        <p14:creationId xmlns:p14="http://schemas.microsoft.com/office/powerpoint/2010/main" val="169711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22916" y="2400300"/>
            <a:ext cx="7690784" cy="1865508"/>
          </a:xfrm>
        </p:spPr>
        <p:txBody>
          <a:bodyPr/>
          <a:lstStyle/>
          <a:p>
            <a:r>
              <a:rPr lang="en-US" dirty="0"/>
              <a:t>Presentation slide examples for reference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Senior Solutions Architect</a:t>
            </a:r>
          </a:p>
          <a:p>
            <a:r>
              <a:rPr lang="en-US"/>
              <a:t>AnyCompany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Alejandro Rosalez (he/him)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Principal Engineer</a:t>
            </a:r>
          </a:p>
          <a:p>
            <a:r>
              <a:rPr lang="en-US"/>
              <a:t>Example Corp.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Sponsored by anycompany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Ana Carolina Silva (she/her)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ABC229-S</a:t>
            </a:r>
          </a:p>
        </p:txBody>
      </p:sp>
    </p:spTree>
    <p:extLst>
      <p:ext uri="{BB962C8B-B14F-4D97-AF65-F5344CB8AC3E}">
        <p14:creationId xmlns:p14="http://schemas.microsoft.com/office/powerpoint/2010/main" val="27915481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Where we were</a:t>
            </a:r>
          </a:p>
          <a:p>
            <a:r>
              <a:rPr lang="en-US" dirty="0"/>
              <a:t>Our roadmap to the solution</a:t>
            </a:r>
          </a:p>
          <a:p>
            <a:r>
              <a:rPr lang="en-US" dirty="0"/>
              <a:t>Key steps we took and decisions we made</a:t>
            </a:r>
          </a:p>
          <a:p>
            <a:r>
              <a:rPr lang="en-US" dirty="0"/>
              <a:t>How we solved the problem</a:t>
            </a:r>
          </a:p>
          <a:p>
            <a:r>
              <a:rPr lang="en-US" dirty="0"/>
              <a:t>Where we are today</a:t>
            </a:r>
          </a:p>
        </p:txBody>
      </p:sp>
    </p:spTree>
    <p:extLst>
      <p:ext uri="{BB962C8B-B14F-4D97-AF65-F5344CB8AC3E}">
        <p14:creationId xmlns:p14="http://schemas.microsoft.com/office/powerpoint/2010/main" val="261319210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customer-focused</a:t>
            </a:r>
          </a:p>
          <a:p>
            <a:r>
              <a:rPr lang="en-US" dirty="0"/>
              <a:t>Are true to the abstract</a:t>
            </a:r>
          </a:p>
          <a:p>
            <a:r>
              <a:rPr lang="en-US" dirty="0"/>
              <a:t>Tell a story</a:t>
            </a:r>
          </a:p>
          <a:p>
            <a:r>
              <a:rPr lang="en-US" dirty="0"/>
              <a:t>Provide clear takeaways</a:t>
            </a:r>
          </a:p>
          <a:p>
            <a:r>
              <a:rPr lang="en-US" dirty="0"/>
              <a:t>Have simple visuals and one message per slide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presentations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9BCC0D8-0441-4C02-9605-5AFEDA8E95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265333" y="0"/>
            <a:ext cx="5926667" cy="68580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6ED3752-4830-468B-BC09-C0EE3FC4052E}"/>
              </a:ext>
            </a:extLst>
          </p:cNvPr>
          <p:cNvSpPr/>
          <p:nvPr/>
        </p:nvSpPr>
        <p:spPr>
          <a:xfrm>
            <a:off x="6265333" y="0"/>
            <a:ext cx="5926667" cy="44704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0"/>
                </a:schemeClr>
              </a:gs>
              <a:gs pos="91000">
                <a:schemeClr val="accent6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9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:a14="http://schemas.microsoft.com/office/drawing/2010/main"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Every new thing creates two new questions and two new opportunities.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Jeff Bezos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Founder and Executive Chair of Amazon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E3F481F-882B-41C0-A5DA-3C5760BFF4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7400" y="1903276"/>
            <a:ext cx="309563" cy="309563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2171A9F-7E7C-498B-8E2A-C457F06C5D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5465" y="3119437"/>
            <a:ext cx="309563" cy="30956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16199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USE ONE OF THESE preformatted TABLES AS A STARTING POINT OR MODEL FOR YOUR TABLE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937279"/>
              </p:ext>
            </p:extLst>
          </p:nvPr>
        </p:nvGraphicFramePr>
        <p:xfrm>
          <a:off x="308769" y="1712383"/>
          <a:ext cx="11578431" cy="19011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663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626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494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5285">
                <a:tc>
                  <a:txBody>
                    <a:bodyPr/>
                    <a:lstStyle/>
                    <a:p>
                      <a:endParaRPr lang="en-US" sz="2300" b="0" dirty="0">
                        <a:solidFill>
                          <a:schemeClr val="tx1"/>
                        </a:solidFill>
                      </a:endParaRPr>
                    </a:p>
                  </a:txBody>
                  <a:tcPr marL="152400" marR="76200" marT="38105" marB="38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</a:rPr>
                        <a:t>Tables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</a:rPr>
                        <a:t>Charts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285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2000" kern="1200" dirty="0">
                          <a:solidFill>
                            <a:schemeClr val="tx1"/>
                          </a:solidFill>
                        </a:rPr>
                        <a:t>Main use</a:t>
                      </a:r>
                      <a:endParaRPr lang="en-US" sz="2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Focus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on data points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52400" marR="76200" marT="38105" marB="38105" anchor="ctr"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Focus on trends</a:t>
                      </a:r>
                      <a:r>
                        <a:rPr lang="en-US" sz="1800" baseline="0" dirty="0">
                          <a:solidFill>
                            <a:schemeClr val="tx1"/>
                          </a:solidFill>
                        </a:rPr>
                        <a:t> or relationships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152400" marR="76200" marT="38105" marB="3810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285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</a:rPr>
                        <a:t>Main benefit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Precise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Visual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285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2000" kern="1200" dirty="0">
                          <a:solidFill>
                            <a:schemeClr val="bg1"/>
                          </a:solidFill>
                        </a:rPr>
                        <a:t>Second benefit</a:t>
                      </a:r>
                      <a:endParaRPr lang="en-US" sz="20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Drill down on specific data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Simplify complex datasets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393427"/>
              </p:ext>
            </p:extLst>
          </p:nvPr>
        </p:nvGraphicFramePr>
        <p:xfrm>
          <a:off x="308770" y="3929100"/>
          <a:ext cx="11578432" cy="203132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894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1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7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4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181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Data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</a:rPr>
                        <a:t> tips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152400" marR="76200" marT="38105" marB="38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</a:rPr>
                        <a:t>Table tips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</a:rPr>
                        <a:t>Table formatting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kern="1200" dirty="0">
                          <a:solidFill>
                            <a:schemeClr val="tx1"/>
                          </a:solidFill>
                        </a:rPr>
                        <a:t>Table don’ts</a:t>
                      </a:r>
                      <a:endParaRPr lang="en-US" sz="2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172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800" kern="1200" dirty="0"/>
                        <a:t>Be honest and precise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Remove clutter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Left align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Don’t use tiny text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172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800" kern="1200" dirty="0"/>
                        <a:t>Make a point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Emphasize</a:t>
                      </a:r>
                      <a:r>
                        <a:rPr lang="en-US" sz="1800" baseline="0" dirty="0"/>
                        <a:t> message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</a:t>
                      </a:r>
                      <a:r>
                        <a:rPr lang="en-US" sz="1800" baseline="0" dirty="0"/>
                        <a:t> consistent sizes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Don’t include it all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172">
                <a:tc>
                  <a:txBody>
                    <a:bodyPr/>
                    <a:lstStyle/>
                    <a:p>
                      <a:pPr marL="0" algn="l" defTabSz="1097278" rtl="0" eaLnBrk="1" latinLnBrk="0" hangingPunct="1"/>
                      <a:r>
                        <a:rPr lang="en-US" sz="1800" kern="1200" dirty="0"/>
                        <a:t>Use the right method</a:t>
                      </a:r>
                      <a:endParaRPr lang="en-US" sz="18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52400" marR="76200" marT="38105" marB="38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Keep</a:t>
                      </a:r>
                      <a:r>
                        <a:rPr lang="en-US" sz="1800" baseline="0" dirty="0"/>
                        <a:t> it short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Use visible colors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Don’t overcomplicate</a:t>
                      </a:r>
                      <a:endParaRPr lang="en-US" sz="1800" dirty="0">
                        <a:solidFill>
                          <a:schemeClr val="bg1"/>
                        </a:solidFill>
                      </a:endParaRPr>
                    </a:p>
                  </a:txBody>
                  <a:tcPr marL="152400" marR="76200" marT="38105" marB="38105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987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Charts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519319260"/>
              </p:ext>
            </p:extLst>
          </p:nvPr>
        </p:nvGraphicFramePr>
        <p:xfrm>
          <a:off x="4027713" y="1691268"/>
          <a:ext cx="7571620" cy="43684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444500" y="1798108"/>
            <a:ext cx="3236025" cy="277063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60000">
                <a:schemeClr val="accent4"/>
              </a:gs>
              <a:gs pos="100000">
                <a:schemeClr val="accent5"/>
              </a:gs>
            </a:gsLst>
            <a:lin ang="81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28600" tIns="228600" rIns="228600" bIns="228600">
            <a:spAutoFit/>
          </a:bodyPr>
          <a:lstStyle/>
          <a:p>
            <a:pPr defTabSz="777029">
              <a:lnSpc>
                <a:spcPct val="90000"/>
              </a:lnSpc>
              <a:defRPr/>
            </a:pPr>
            <a:r>
              <a:rPr lang="en-US" sz="1667" dirty="0">
                <a:solidFill>
                  <a:schemeClr val="tx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To create a new chart, select </a:t>
            </a:r>
            <a:r>
              <a:rPr lang="en-US" sz="1667" b="1" dirty="0">
                <a:solidFill>
                  <a:schemeClr val="tx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Insert</a:t>
            </a:r>
            <a:r>
              <a:rPr lang="en-US" sz="1667" dirty="0">
                <a:solidFill>
                  <a:schemeClr val="tx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 tab &gt; </a:t>
            </a:r>
            <a:r>
              <a:rPr lang="en-US" sz="1667" b="1" dirty="0">
                <a:solidFill>
                  <a:schemeClr val="tx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Chart</a:t>
            </a:r>
            <a:r>
              <a:rPr lang="en-US" sz="1667" dirty="0">
                <a:solidFill>
                  <a:schemeClr val="tx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. Enter your data and adjust the font sizes to the minimum 12 pt. or larger.</a:t>
            </a:r>
          </a:p>
          <a:p>
            <a:pPr defTabSz="777029">
              <a:lnSpc>
                <a:spcPct val="90000"/>
              </a:lnSpc>
              <a:defRPr/>
            </a:pPr>
            <a:endParaRPr lang="en-US" sz="1667" dirty="0">
              <a:solidFill>
                <a:schemeClr val="tx1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  <a:p>
            <a:pPr defTabSz="777029">
              <a:lnSpc>
                <a:spcPct val="90000"/>
              </a:lnSpc>
              <a:defRPr/>
            </a:pPr>
            <a:r>
              <a:rPr lang="en-US" sz="1667" dirty="0">
                <a:solidFill>
                  <a:schemeClr val="tx1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Use a bright color to emphasize the most important data. Use subtle colors for other data.</a:t>
            </a:r>
          </a:p>
        </p:txBody>
      </p:sp>
    </p:spTree>
    <p:extLst>
      <p:ext uri="{BB962C8B-B14F-4D97-AF65-F5344CB8AC3E}">
        <p14:creationId xmlns:p14="http://schemas.microsoft.com/office/powerpoint/2010/main" val="20954856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73413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01F018-779E-4952-9E01-E04FBB82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DDBAD-B1EF-4C14-BE65-35B4F535872C}"/>
              </a:ext>
            </a:extLst>
          </p:cNvPr>
          <p:cNvSpPr txBox="1"/>
          <p:nvPr/>
        </p:nvSpPr>
        <p:spPr>
          <a:xfrm>
            <a:off x="1178350" y="1488205"/>
            <a:ext cx="8251399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dirty="0">
                <a:hlinkClick r:id="rId2"/>
              </a:rPr>
              <a:t>Generate </a:t>
            </a:r>
            <a:r>
              <a:rPr lang="en-US" dirty="0" err="1">
                <a:hlinkClick r:id="rId2"/>
              </a:rPr>
              <a:t>QR</a:t>
            </a:r>
            <a:r>
              <a:rPr lang="en-US" dirty="0">
                <a:hlinkClick r:id="rId2"/>
              </a:rPr>
              <a:t> codes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AWS speakers only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3B7132-1E37-4DBE-80D8-4B0352A53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50498"/>
            <a:ext cx="719642" cy="7104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A8FFCD-F87B-44D5-8F7B-5EB8DA704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2542723"/>
            <a:ext cx="708604" cy="7104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0139D9-2AF1-4F8C-A70D-FA683F9F43F4}"/>
              </a:ext>
            </a:extLst>
          </p:cNvPr>
          <p:cNvSpPr/>
          <p:nvPr/>
        </p:nvSpPr>
        <p:spPr>
          <a:xfrm>
            <a:off x="1178351" y="2614947"/>
            <a:ext cx="7421974" cy="59093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5"/>
              </a:rPr>
              <a:t>Microsoft PowerPoint Help &amp; Learning site</a:t>
            </a:r>
            <a:b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Essential basics on using PowerPoint from Microsoft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6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BE58B7-DB67-4308-BEB8-1E2A33654984}"/>
              </a:ext>
            </a:extLst>
          </p:cNvPr>
          <p:cNvSpPr/>
          <p:nvPr/>
        </p:nvSpPr>
        <p:spPr>
          <a:xfrm>
            <a:off x="1178351" y="3616094"/>
            <a:ext cx="6517001" cy="84023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7"/>
              </a:rPr>
              <a:t>The World of Presentations podcast</a:t>
            </a:r>
            <a:b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Amazon Ember"/>
                <a:cs typeface="Amazon Ember"/>
                <a:hlinkClick r:id="rId8" invalidUrl="http:///"/>
              </a:rPr>
            </a:b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Conversations with industry experts about PowerPoint design, mechanics, and presenting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4D7370-8B92-47D2-A495-28D03D8031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" y="3634948"/>
            <a:ext cx="704829" cy="7048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80B42BD-8441-4A40-ADDC-5346F6DBA4CC}"/>
              </a:ext>
            </a:extLst>
          </p:cNvPr>
          <p:cNvSpPr/>
          <p:nvPr/>
        </p:nvSpPr>
        <p:spPr>
          <a:xfrm>
            <a:off x="1178351" y="4800550"/>
            <a:ext cx="7063756" cy="590931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10"/>
              </a:rPr>
              <a:t>BrightCarbon events</a:t>
            </a:r>
            <a:b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ea typeface="Amazon Ember"/>
                <a:cs typeface="Amazon Ember"/>
                <a:hlinkClick r:id="rId11" invalidUrl="http:///"/>
              </a:rPr>
            </a:b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Free webinars on PowerPoint design, presenter skills, and more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597CCE-2B2D-4BA9-AB3B-6CF090811A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4800" y="4721586"/>
            <a:ext cx="719642" cy="717792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DAF0FF0-1D43-4DC0-95D5-C711A3B43941}"/>
              </a:ext>
            </a:extLst>
          </p:cNvPr>
          <p:cNvGrpSpPr/>
          <p:nvPr/>
        </p:nvGrpSpPr>
        <p:grpSpPr>
          <a:xfrm>
            <a:off x="9596488" y="5497459"/>
            <a:ext cx="2595512" cy="821859"/>
            <a:chOff x="9596488" y="5497459"/>
            <a:chExt cx="2595512" cy="821859"/>
          </a:xfrm>
        </p:grpSpPr>
        <p:sp>
          <p:nvSpPr>
            <p:cNvPr id="13" name="Chevron 11">
              <a:extLst>
                <a:ext uri="{FF2B5EF4-FFF2-40B4-BE49-F238E27FC236}">
                  <a16:creationId xmlns:a16="http://schemas.microsoft.com/office/drawing/2014/main" id="{CF39320A-4CD5-4806-BADE-565FB5980E19}"/>
                </a:ext>
              </a:extLst>
            </p:cNvPr>
            <p:cNvSpPr/>
            <p:nvPr/>
          </p:nvSpPr>
          <p:spPr>
            <a:xfrm>
              <a:off x="9596488" y="5497459"/>
              <a:ext cx="2595512" cy="821859"/>
            </a:xfrm>
            <a:custGeom>
              <a:avLst/>
              <a:gdLst/>
              <a:ahLst/>
              <a:cxnLst/>
              <a:rect l="l" t="t" r="r" b="b"/>
              <a:pathLst>
                <a:path w="1905000" h="484632">
                  <a:moveTo>
                    <a:pt x="0" y="0"/>
                  </a:moveTo>
                  <a:lnTo>
                    <a:pt x="1905000" y="0"/>
                  </a:lnTo>
                  <a:lnTo>
                    <a:pt x="1905000" y="484632"/>
                  </a:lnTo>
                  <a:lnTo>
                    <a:pt x="0" y="484632"/>
                  </a:lnTo>
                  <a:lnTo>
                    <a:pt x="140718" y="2423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Ins="182880" rtlCol="0" anchor="ctr"/>
            <a:lstStyle/>
            <a:p>
              <a:pPr algn="r">
                <a:lnSpc>
                  <a:spcPct val="80000"/>
                </a:lnSpc>
              </a:pPr>
              <a:r>
                <a:rPr lang="en-US" sz="1400" dirty="0">
                  <a:solidFill>
                    <a:schemeClr val="bg2"/>
                  </a:solidFill>
                  <a:cs typeface="Amazon Ember" panose="020B0603020204020204" pitchFamily="34" charset="0"/>
                </a:rPr>
                <a:t>AWS speakers, </a:t>
              </a:r>
              <a:br>
                <a:rPr lang="en-US" sz="1400" dirty="0">
                  <a:solidFill>
                    <a:schemeClr val="bg2"/>
                  </a:solidFill>
                  <a:cs typeface="Amazon Ember" panose="020B0603020204020204" pitchFamily="34" charset="0"/>
                </a:rPr>
              </a:br>
              <a:r>
                <a:rPr lang="en-US" sz="1400" dirty="0">
                  <a:solidFill>
                    <a:schemeClr val="bg2"/>
                  </a:solidFill>
                  <a:cs typeface="Amazon Ember" panose="020B0603020204020204" pitchFamily="34" charset="0"/>
                </a:rPr>
                <a:t>more resources </a:t>
              </a:r>
              <a:br>
                <a:rPr lang="en-US" sz="1400" dirty="0">
                  <a:solidFill>
                    <a:schemeClr val="bg2"/>
                  </a:solidFill>
                  <a:cs typeface="Amazon Ember" panose="020B0603020204020204" pitchFamily="34" charset="0"/>
                </a:rPr>
              </a:br>
              <a:r>
                <a:rPr lang="en-US" sz="1400" dirty="0">
                  <a:solidFill>
                    <a:schemeClr val="bg2"/>
                  </a:solidFill>
                  <a:cs typeface="Amazon Ember" panose="020B0603020204020204" pitchFamily="34" charset="0"/>
                </a:rPr>
                <a:t>are on</a:t>
              </a:r>
              <a:r>
                <a:rPr lang="en-US" sz="1400" dirty="0">
                  <a:solidFill>
                    <a:schemeClr val="tx1"/>
                  </a:solidFill>
                  <a:cs typeface="Amazon Ember" panose="020B0603020204020204" pitchFamily="34" charset="0"/>
                </a:rPr>
                <a:t> </a:t>
              </a:r>
              <a:r>
                <a:rPr lang="en-US" sz="1400" dirty="0">
                  <a:solidFill>
                    <a:schemeClr val="accent3"/>
                  </a:solidFill>
                  <a:cs typeface="Amazon Ember" panose="020B0603020204020204" pitchFamily="34" charset="0"/>
                  <a:hlinkClick r:id="rId1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the wiki</a:t>
              </a:r>
              <a:endParaRPr lang="en-US" sz="1400" dirty="0">
                <a:solidFill>
                  <a:schemeClr val="accent3"/>
                </a:solidFill>
                <a:cs typeface="Amazon Ember" panose="020B0603020204020204" pitchFamily="34" charset="0"/>
              </a:endParaRPr>
            </a:p>
          </p:txBody>
        </p:sp>
        <p:pic>
          <p:nvPicPr>
            <p:cNvPr id="18" name="Graphic 17" descr="Present">
              <a:extLst>
                <a:ext uri="{FF2B5EF4-FFF2-40B4-BE49-F238E27FC236}">
                  <a16:creationId xmlns:a16="http://schemas.microsoft.com/office/drawing/2014/main" id="{F0445D9F-21DB-46B2-A09F-88EA19F75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006136" y="5572875"/>
              <a:ext cx="602665" cy="602665"/>
            </a:xfrm>
            <a:prstGeom prst="rect">
              <a:avLst/>
            </a:prstGeom>
            <a:effectLst/>
          </p:spPr>
        </p:pic>
      </p:grpSp>
    </p:spTree>
    <p:extLst>
      <p:ext uri="{BB962C8B-B14F-4D97-AF65-F5344CB8AC3E}">
        <p14:creationId xmlns:p14="http://schemas.microsoft.com/office/powerpoint/2010/main" val="188121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svg="http://schemas.microsoft.com/office/drawing/2016/SVG/main" xmlns:a14="http://schemas.microsoft.com/office/drawing/2010/main" xmlns:ahyp="http://schemas.microsoft.com/office/drawing/2018/hyperlinkcolor" xmlns:a16="http://schemas.microsoft.com/office/drawing/2014/main"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Ana Carolina Silva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628650" y="3924300"/>
            <a:ext cx="3105149" cy="1778000"/>
          </a:xfrm>
        </p:spPr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anacarolinasilva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Alejandro Rosalez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948950" y="3924300"/>
            <a:ext cx="3429000" cy="1778000"/>
          </a:xfrm>
        </p:spPr>
        <p:txBody>
          <a:bodyPr/>
          <a:lstStyle/>
          <a:p>
            <a:r>
              <a:rPr lang="en-US" dirty="0" err="1"/>
              <a:t>alejandrorosalez</a:t>
            </a:r>
            <a:r>
              <a:rPr lang="en-US" dirty="0"/>
              <a:t> (GitHub)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6EA21D18-D7F4-447E-9B52-4F508EC21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194" y="4012358"/>
            <a:ext cx="284081" cy="23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6309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07822"/>
            <a:ext cx="9472943" cy="1442356"/>
          </a:xfrm>
        </p:spPr>
        <p:txBody>
          <a:bodyPr/>
          <a:lstStyle/>
          <a:p>
            <a:r>
              <a:rPr lang="en-US" dirty="0"/>
              <a:t>How to use this event template</a:t>
            </a:r>
          </a:p>
        </p:txBody>
      </p:sp>
    </p:spTree>
    <p:extLst>
      <p:ext uri="{BB962C8B-B14F-4D97-AF65-F5344CB8AC3E}">
        <p14:creationId xmlns:p14="http://schemas.microsoft.com/office/powerpoint/2010/main" val="209471073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745B-4FD8-4AF1-998E-311B5DC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Hello there!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Marco Troisi</a:t>
            </a:r>
            <a:endParaRPr lang="it-IT" dirty="0">
              <a:latin typeface="Amazon Ember Display"/>
              <a:ea typeface="Amazon Ember Display"/>
              <a:cs typeface="Amazon Ember Display"/>
            </a:endParaRPr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Born in Italy, living in the UK</a:t>
            </a:r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CTO at Trilo</a:t>
            </a:r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Software Developer and Software Architect for over 12 years</a:t>
            </a:r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AWS Community Builder (Serverless)</a:t>
            </a:r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Writer for The Serverless Mindset newsletter</a:t>
            </a:r>
          </a:p>
          <a:p>
            <a:pPr>
              <a:spcBef>
                <a:spcPts val="6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516923" y="3836392"/>
            <a:ext cx="4998358" cy="2107716"/>
          </a:xfrm>
          <a:prstGeom prst="rect">
            <a:avLst/>
          </a:prstGeom>
          <a:gradFill flip="none" rotWithShape="1">
            <a:gsLst>
              <a:gs pos="35000">
                <a:schemeClr val="accent3"/>
              </a:gs>
              <a:gs pos="100000">
                <a:schemeClr val="accent4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 or reuse content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257018" y="1210032"/>
            <a:ext cx="5680983" cy="5015604"/>
            <a:chOff x="323849" y="1645243"/>
            <a:chExt cx="6817179" cy="6018724"/>
          </a:xfrm>
        </p:grpSpPr>
        <p:sp>
          <p:nvSpPr>
            <p:cNvPr id="4" name="TextBox 3"/>
            <p:cNvSpPr txBox="1"/>
            <p:nvPr/>
          </p:nvSpPr>
          <p:spPr>
            <a:xfrm>
              <a:off x="323849" y="1645243"/>
              <a:ext cx="6817179" cy="6018724"/>
            </a:xfrm>
            <a:prstGeom prst="rect">
              <a:avLst/>
            </a:prstGeom>
            <a:noFill/>
          </p:spPr>
          <p:txBody>
            <a:bodyPr wrap="square" lIns="152400" tIns="121920" rIns="152400" bIns="1219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US" sz="1667" dirty="0"/>
                <a:t>Follow these steps to apply this template </a:t>
              </a:r>
              <a:br>
                <a:rPr lang="en-US" sz="1667" dirty="0"/>
              </a:br>
              <a:r>
                <a:rPr lang="en-US" sz="1667" dirty="0"/>
                <a:t>to your </a:t>
              </a:r>
              <a:r>
                <a:rPr lang="en-US" sz="1667" dirty="0">
                  <a:solidFill>
                    <a:schemeClr val="accent6"/>
                  </a:solidFill>
                </a:rPr>
                <a:t>existing slide deck</a:t>
              </a:r>
              <a:r>
                <a:rPr lang="en-US" sz="1667" dirty="0"/>
                <a:t>:</a:t>
              </a:r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r>
                <a:rPr lang="en-US" sz="1333" dirty="0"/>
                <a:t>Select all of the slides in the left-hand pane of this template file and delete them (click on one and press </a:t>
              </a:r>
              <a:r>
                <a:rPr lang="en-US" sz="1333" b="1" dirty="0"/>
                <a:t>Ctrl + A </a:t>
              </a:r>
              <a:r>
                <a:rPr lang="en-US" sz="1333" dirty="0"/>
                <a:t>and then </a:t>
              </a:r>
              <a:r>
                <a:rPr lang="en-US" sz="1333" b="1" dirty="0"/>
                <a:t>Delete</a:t>
              </a:r>
              <a:r>
                <a:rPr lang="en-US" sz="1333" dirty="0"/>
                <a:t>). </a:t>
              </a:r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r>
                <a:rPr lang="en-US" sz="1333" dirty="0"/>
                <a:t>Open the deck you’ve already created and select all of the slides in the left-hand pane (</a:t>
              </a:r>
              <a:r>
                <a:rPr lang="en-US" sz="1333" b="1" dirty="0"/>
                <a:t>Ctrl + A</a:t>
              </a:r>
              <a:r>
                <a:rPr lang="en-US" sz="1333" dirty="0"/>
                <a:t>) and copy them (</a:t>
              </a:r>
              <a:r>
                <a:rPr lang="en-US" sz="1333" b="1" dirty="0"/>
                <a:t>Ctrl + C</a:t>
              </a:r>
              <a:r>
                <a:rPr lang="en-US" sz="1333" dirty="0"/>
                <a:t>).</a:t>
              </a:r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r>
                <a:rPr lang="en-US" sz="1333" dirty="0"/>
                <a:t>In the template file, right-click in the empty left-hand pane and click </a:t>
              </a:r>
              <a:r>
                <a:rPr lang="en-US" sz="1333" b="1" dirty="0"/>
                <a:t>Use Destination Theme</a:t>
              </a:r>
              <a:r>
                <a:rPr lang="en-US" sz="1333" dirty="0"/>
                <a:t> (use this same method to transfer individual slides).</a:t>
              </a:r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endParaRPr lang="en-US" sz="1333" dirty="0"/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endParaRPr lang="en-US" sz="1333" dirty="0"/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endParaRPr lang="en-US" sz="1333" dirty="0"/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endParaRPr lang="en-US" sz="1333" dirty="0"/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endParaRPr lang="en-US" sz="1333" dirty="0"/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endParaRPr lang="en-US" sz="1333" dirty="0"/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r>
                <a:rPr lang="en-US" sz="1333" dirty="0"/>
                <a:t>For each slide in your deck, apply the appropriate layout (</a:t>
              </a:r>
              <a:r>
                <a:rPr lang="en-US" sz="1333" b="1" dirty="0"/>
                <a:t>Home</a:t>
              </a:r>
              <a:r>
                <a:rPr lang="en-US" sz="1333" dirty="0"/>
                <a:t> tab &gt; </a:t>
              </a:r>
              <a:r>
                <a:rPr lang="en-US" sz="1333" b="1" dirty="0"/>
                <a:t>Slides</a:t>
              </a:r>
              <a:r>
                <a:rPr lang="en-US" sz="1333" dirty="0"/>
                <a:t> section &gt; </a:t>
              </a:r>
              <a:r>
                <a:rPr lang="en-US" sz="1333" b="1" dirty="0"/>
                <a:t>Layout</a:t>
              </a:r>
              <a:r>
                <a:rPr lang="en-US" sz="1333" dirty="0"/>
                <a:t>).</a:t>
              </a:r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r>
                <a:rPr lang="en-US" sz="1333" dirty="0"/>
                <a:t>Reset the slides (</a:t>
              </a:r>
              <a:r>
                <a:rPr lang="en-US" sz="1333" b="1" dirty="0"/>
                <a:t>Home</a:t>
              </a:r>
              <a:r>
                <a:rPr lang="en-US" sz="1333" dirty="0"/>
                <a:t> tab &gt; </a:t>
              </a:r>
              <a:r>
                <a:rPr lang="en-US" sz="1333" b="1" dirty="0"/>
                <a:t>Slides</a:t>
              </a:r>
              <a:r>
                <a:rPr lang="en-US" sz="1333" dirty="0"/>
                <a:t> section &gt; </a:t>
              </a:r>
              <a:r>
                <a:rPr lang="en-US" sz="1333" b="1" dirty="0"/>
                <a:t>Reset</a:t>
              </a:r>
              <a:r>
                <a:rPr lang="en-US" sz="1333" dirty="0"/>
                <a:t>) and ensure all content is in the appropriate placeholders and resets to the correct location. If needed, </a:t>
              </a:r>
              <a:br>
                <a:rPr lang="en-US" sz="1333" dirty="0"/>
              </a:br>
              <a:r>
                <a:rPr lang="en-US" sz="1333" dirty="0"/>
                <a:t>copy-paste the content into the correct placeholders.</a:t>
              </a:r>
            </a:p>
            <a:p>
              <a:pPr marL="242084" indent="-242084">
                <a:lnSpc>
                  <a:spcPct val="90000"/>
                </a:lnSpc>
                <a:spcAft>
                  <a:spcPts val="250"/>
                </a:spcAft>
                <a:buFont typeface="+mj-lt"/>
                <a:buAutoNum type="arabicPeriod"/>
              </a:pPr>
              <a:r>
                <a:rPr lang="en-US" sz="1333" b="1" dirty="0"/>
                <a:t>Save</a:t>
              </a:r>
              <a:r>
                <a:rPr lang="en-US" sz="1333" dirty="0"/>
                <a:t> the file and create/revise content as described to the left.</a:t>
              </a:r>
              <a:endParaRPr lang="en-US" sz="1667" dirty="0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47007" y="4330025"/>
              <a:ext cx="1660406" cy="1158940"/>
              <a:chOff x="10379951" y="1783009"/>
              <a:chExt cx="2272273" cy="1586015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79951" y="1783009"/>
                <a:ext cx="2272273" cy="1586015"/>
              </a:xfrm>
              <a:prstGeom prst="rect">
                <a:avLst/>
              </a:prstGeom>
            </p:spPr>
          </p:pic>
          <p:sp>
            <p:nvSpPr>
              <p:cNvPr id="12" name="Rectangle 11"/>
              <p:cNvSpPr/>
              <p:nvPr/>
            </p:nvSpPr>
            <p:spPr bwMode="auto">
              <a:xfrm>
                <a:off x="10732088" y="2141307"/>
                <a:ext cx="518493" cy="463890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lIns="152400" tIns="121920" rIns="152400" bIns="121920"/>
              <a:lstStyle/>
              <a:p>
                <a:pPr algn="ctr" defTabSz="777029">
                  <a:lnSpc>
                    <a:spcPct val="90000"/>
                  </a:lnSpc>
                  <a:defRPr/>
                </a:pPr>
                <a:endParaRPr lang="en-US" sz="2000" dirty="0">
                  <a:solidFill>
                    <a:schemeClr val="tx1"/>
                  </a:solidFill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342299" y="1210032"/>
            <a:ext cx="5172983" cy="2638736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1667" dirty="0"/>
              <a:t>Follow these steps to use this template </a:t>
            </a:r>
            <a:br>
              <a:rPr lang="en-US" sz="1667" dirty="0"/>
            </a:br>
            <a:r>
              <a:rPr lang="en-US" sz="1667" dirty="0"/>
              <a:t>to create a </a:t>
            </a:r>
            <a:r>
              <a:rPr lang="en-US" sz="1667" dirty="0">
                <a:solidFill>
                  <a:schemeClr val="accent6"/>
                </a:solidFill>
              </a:rPr>
              <a:t>new slide deck</a:t>
            </a:r>
            <a:r>
              <a:rPr lang="en-US" sz="1667" dirty="0"/>
              <a:t>:</a:t>
            </a:r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r>
              <a:rPr lang="en-US" sz="1333" dirty="0"/>
              <a:t>Enter your content on the blank slides and delete any unneeded or hidden slides.</a:t>
            </a:r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r>
              <a:rPr lang="en-US" sz="1333" dirty="0"/>
              <a:t>If you want to add more slides, on the </a:t>
            </a:r>
            <a:r>
              <a:rPr lang="en-US" sz="1333" b="1" dirty="0"/>
              <a:t>Insert</a:t>
            </a:r>
            <a:r>
              <a:rPr lang="en-US" sz="1333" dirty="0"/>
              <a:t> tab, select the little arrow under </a:t>
            </a:r>
            <a:r>
              <a:rPr lang="en-US" sz="1333" b="1" dirty="0"/>
              <a:t>New Slide</a:t>
            </a:r>
            <a:r>
              <a:rPr lang="en-US" sz="1333" dirty="0"/>
              <a:t>, and then select your desired layout from the options displayed (shown below). Fill out your slide content using the preformatted context placeholders.</a:t>
            </a:r>
          </a:p>
          <a:p>
            <a:pPr marL="242084" indent="-242084">
              <a:lnSpc>
                <a:spcPct val="90000"/>
              </a:lnSpc>
              <a:spcAft>
                <a:spcPts val="250"/>
              </a:spcAft>
              <a:buFont typeface="+mj-lt"/>
              <a:buAutoNum type="arabicPeriod"/>
            </a:pPr>
            <a:r>
              <a:rPr lang="en-US" sz="1333" dirty="0"/>
              <a:t>End the deck with the Thank You slide and then the Survey Reminder slide layouts.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25" y="4002111"/>
            <a:ext cx="1982108" cy="3281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541554" y="4496328"/>
            <a:ext cx="2521758" cy="800219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 algn="r">
              <a:lnSpc>
                <a:spcPct val="90000"/>
              </a:lnSpc>
              <a:spcAft>
                <a:spcPts val="15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29 available 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slide layouts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28192E-BED8-44C3-91BC-C2AC1B9F66F1}"/>
              </a:ext>
            </a:extLst>
          </p:cNvPr>
          <p:cNvCxnSpPr/>
          <p:nvPr/>
        </p:nvCxnSpPr>
        <p:spPr>
          <a:xfrm>
            <a:off x="5980620" y="1210032"/>
            <a:ext cx="0" cy="5038403"/>
          </a:xfrm>
          <a:prstGeom prst="line">
            <a:avLst/>
          </a:prstGeom>
          <a:ln w="19050" cap="rnd">
            <a:gradFill>
              <a:gsLst>
                <a:gs pos="0">
                  <a:schemeClr val="accent2"/>
                </a:gs>
                <a:gs pos="69000">
                  <a:schemeClr val="accent4"/>
                </a:gs>
              </a:gsLst>
              <a:lin ang="5400000" scaled="1"/>
            </a:gra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5CF9764-2B55-4B51-BB65-A9C563B2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902" y="3948012"/>
            <a:ext cx="1731268" cy="188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2694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1490133" y="4220255"/>
            <a:ext cx="9101667" cy="1693333"/>
          </a:xfrm>
          <a:prstGeom prst="rect">
            <a:avLst/>
          </a:prstGeom>
          <a:gradFill flip="none" rotWithShape="1">
            <a:gsLst>
              <a:gs pos="36000">
                <a:schemeClr val="accent4"/>
              </a:gs>
              <a:gs pos="15000">
                <a:schemeClr val="accent5"/>
              </a:gs>
            </a:gsLst>
            <a:lin ang="81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7770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tx1"/>
              </a:solidFill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Font guidance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451305" y="1464681"/>
            <a:ext cx="4894791" cy="2224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67"/>
              </a:spcAft>
              <a:buSzPct val="90000"/>
            </a:pPr>
            <a:r>
              <a:rPr lang="en-US" sz="2333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Font family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67"/>
              </a:spcAft>
              <a:buSzPct val="90000"/>
            </a:pPr>
            <a:r>
              <a:rPr lang="en-US" sz="1667" dirty="0">
                <a:ea typeface="Amazon Ember" panose="020B0603020204020204" pitchFamily="34" charset="0"/>
                <a:cs typeface="Amazon Ember" panose="020B0603020204020204" pitchFamily="34" charset="0"/>
              </a:rPr>
              <a:t>Only use the </a:t>
            </a:r>
            <a:r>
              <a:rPr lang="en-US" sz="1667" dirty="0">
                <a:solidFill>
                  <a:schemeClr val="accent6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 Ember font family</a:t>
            </a:r>
            <a:r>
              <a:rPr lang="en-US" sz="1667" dirty="0">
                <a:ea typeface="Amazon Ember" panose="020B0603020204020204" pitchFamily="34" charset="0"/>
                <a:cs typeface="Amazon Ember" panose="020B0603020204020204" pitchFamily="34" charset="0"/>
              </a:rPr>
              <a:t> (with the exception of code, which should use </a:t>
            </a:r>
            <a:br>
              <a:rPr lang="en-US" sz="1667" dirty="0"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667" dirty="0">
                <a:solidFill>
                  <a:schemeClr val="accent6"/>
                </a:solidFill>
                <a:latin typeface="Lucida Console" panose="020B0609040504020204" pitchFamily="49" charset="0"/>
                <a:ea typeface="Amazon Ember" panose="020B0603020204020204" pitchFamily="34" charset="0"/>
                <a:cs typeface="Amazon Ember" panose="020B0603020204020204" pitchFamily="34" charset="0"/>
              </a:rPr>
              <a:t>Lucida Console</a:t>
            </a:r>
            <a:r>
              <a:rPr lang="en-US" sz="1667" dirty="0">
                <a:ea typeface="Amazon Ember" panose="020B0603020204020204" pitchFamily="34" charset="0"/>
                <a:cs typeface="Amazon Ember" panose="020B0603020204020204" pitchFamily="34" charset="0"/>
              </a:rPr>
              <a:t>). 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67"/>
              </a:spcAft>
              <a:buSzPct val="90000"/>
            </a:pPr>
            <a:r>
              <a:rPr lang="en-US" sz="1667" dirty="0">
                <a:ea typeface="Amazon Ember" panose="020B0603020204020204" pitchFamily="34" charset="0"/>
                <a:cs typeface="Amazon Ember" panose="020B0603020204020204" pitchFamily="34" charset="0"/>
              </a:rPr>
              <a:t>Use </a:t>
            </a:r>
            <a:r>
              <a:rPr lang="en-US" sz="1667" dirty="0">
                <a:solidFill>
                  <a:schemeClr val="accent6"/>
                </a:solidFill>
                <a:latin typeface="Amazon Ember Heavy"/>
                <a:ea typeface="Amazon Ember" panose="020B0603020204020204" pitchFamily="34" charset="0"/>
                <a:cs typeface="Amazon Ember" panose="020B0603020204020204" pitchFamily="34" charset="0"/>
              </a:rPr>
              <a:t>Amazon Ember Heavy</a:t>
            </a:r>
            <a:r>
              <a:rPr lang="en-US" sz="1667" dirty="0">
                <a:ea typeface="Amazon Ember" panose="020B0603020204020204" pitchFamily="34" charset="0"/>
                <a:cs typeface="Amazon Ember" panose="020B0603020204020204" pitchFamily="34" charset="0"/>
              </a:rPr>
              <a:t> for titles, sentence case (sentence-style capitalization).</a:t>
            </a:r>
          </a:p>
          <a:p>
            <a:pPr>
              <a:lnSpc>
                <a:spcPct val="90000"/>
              </a:lnSpc>
              <a:spcBef>
                <a:spcPct val="20000"/>
              </a:spcBef>
              <a:spcAft>
                <a:spcPts val="667"/>
              </a:spcAft>
              <a:buSzPct val="90000"/>
            </a:pPr>
            <a:r>
              <a:rPr lang="en-US" sz="1667" dirty="0">
                <a:ea typeface="Amazon Ember" panose="020B0603020204020204" pitchFamily="34" charset="0"/>
                <a:cs typeface="Amazon Ember" panose="020B0603020204020204" pitchFamily="34" charset="0"/>
              </a:rPr>
              <a:t>Use </a:t>
            </a:r>
            <a:r>
              <a:rPr lang="en-US" sz="1667" dirty="0">
                <a:solidFill>
                  <a:schemeClr val="accent6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Amazon Ember</a:t>
            </a:r>
            <a:r>
              <a:rPr lang="en-US" sz="1667" dirty="0">
                <a:ea typeface="Amazon Ember" panose="020B0603020204020204" pitchFamily="34" charset="0"/>
                <a:cs typeface="Amazon Ember" panose="020B0603020204020204" pitchFamily="34" charset="0"/>
              </a:rPr>
              <a:t> for slide text, sentence case.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53" y="1464681"/>
            <a:ext cx="5426983" cy="1710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667"/>
              </a:spcAft>
              <a:buSzPct val="90000"/>
            </a:pPr>
            <a:r>
              <a:rPr lang="en-US" sz="2333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Font styling</a:t>
            </a:r>
          </a:p>
          <a:p>
            <a:pPr>
              <a:spcAft>
                <a:spcPts val="667"/>
              </a:spcAft>
            </a:pPr>
            <a:r>
              <a:rPr lang="en-US" sz="1667" dirty="0"/>
              <a:t>Do not underline text that is not </a:t>
            </a:r>
            <a:r>
              <a:rPr lang="en-US" sz="1667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hyperlink</a:t>
            </a:r>
            <a:r>
              <a:rPr lang="en-US" sz="1667" dirty="0"/>
              <a:t>.</a:t>
            </a:r>
          </a:p>
          <a:p>
            <a:pPr>
              <a:spcAft>
                <a:spcPts val="667"/>
              </a:spcAft>
            </a:pPr>
            <a:r>
              <a:rPr lang="en-US" sz="1667" dirty="0"/>
              <a:t>Use font sizes that are at least 20 pt. for slide text and at least 12 pt. for diagrams.</a:t>
            </a:r>
          </a:p>
          <a:p>
            <a:pPr>
              <a:spcAft>
                <a:spcPts val="667"/>
              </a:spcAft>
            </a:pPr>
            <a:r>
              <a:rPr lang="en-US" sz="1667" dirty="0"/>
              <a:t>If using color for </a:t>
            </a:r>
            <a:r>
              <a:rPr lang="en-US" sz="1667" b="1" dirty="0">
                <a:solidFill>
                  <a:schemeClr val="accent4"/>
                </a:solidFill>
              </a:rPr>
              <a:t>emphasis</a:t>
            </a:r>
            <a:r>
              <a:rPr lang="en-US" sz="1667" dirty="0"/>
              <a:t> in text, use bold as well.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20467" y="5113370"/>
            <a:ext cx="3397692" cy="800219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If not, contact the event manager for a font pack.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73841" y="4835809"/>
            <a:ext cx="2654903" cy="892424"/>
          </a:xfrm>
          <a:prstGeom prst="rect">
            <a:avLst/>
          </a:prstGeom>
          <a:solidFill>
            <a:schemeClr val="tx1"/>
          </a:solidFill>
        </p:spPr>
        <p:txBody>
          <a:bodyPr wrap="squar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2333" dirty="0">
                <a:solidFill>
                  <a:schemeClr val="bg1"/>
                </a:solidFill>
              </a:rPr>
              <a:t>Multiple Amazon EC2 instances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94963" y="4220255"/>
            <a:ext cx="3781484" cy="615618"/>
          </a:xfrm>
          <a:prstGeom prst="rect">
            <a:avLst/>
          </a:prstGeom>
          <a:noFill/>
        </p:spPr>
        <p:txBody>
          <a:bodyPr wrap="non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2667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Do these fonts match?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2052562" y="4458956"/>
            <a:ext cx="451305" cy="376853"/>
            <a:chOff x="1233714" y="6352212"/>
            <a:chExt cx="541566" cy="452223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1233714" y="6352212"/>
              <a:ext cx="0" cy="45222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233714" y="6352212"/>
              <a:ext cx="541566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 flipH="1">
            <a:off x="6253022" y="4458956"/>
            <a:ext cx="451305" cy="376853"/>
            <a:chOff x="1233714" y="6352212"/>
            <a:chExt cx="541566" cy="452223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233714" y="6352212"/>
              <a:ext cx="0" cy="452223"/>
            </a:xfrm>
            <a:prstGeom prst="straightConnector1">
              <a:avLst/>
            </a:prstGeom>
            <a:ln w="19050" cap="rnd">
              <a:solidFill>
                <a:schemeClr val="tx1"/>
              </a:solidFill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1233714" y="6352212"/>
              <a:ext cx="541566" cy="0"/>
            </a:xfrm>
            <a:prstGeom prst="line">
              <a:avLst/>
            </a:prstGeom>
            <a:ln w="19050" cap="rnd">
              <a:solidFill>
                <a:schemeClr val="tx1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270" y="4825225"/>
            <a:ext cx="2728197" cy="9500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87268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A65E28D-C279-42CA-994B-5AC0A0661756}"/>
              </a:ext>
            </a:extLst>
          </p:cNvPr>
          <p:cNvSpPr/>
          <p:nvPr/>
        </p:nvSpPr>
        <p:spPr>
          <a:xfrm>
            <a:off x="5962650" y="1362075"/>
            <a:ext cx="5572125" cy="2231355"/>
          </a:xfrm>
          <a:prstGeom prst="rect">
            <a:avLst/>
          </a:prstGeom>
          <a:gradFill flip="none" rotWithShape="1">
            <a:gsLst>
              <a:gs pos="82000">
                <a:schemeClr val="accent5"/>
              </a:gs>
              <a:gs pos="38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804F7-176D-44E9-A4CD-1BE3214B5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4286"/>
            <a:ext cx="11582400" cy="723899"/>
          </a:xfrm>
        </p:spPr>
        <p:txBody>
          <a:bodyPr/>
          <a:lstStyle/>
          <a:p>
            <a:r>
              <a:rPr lang="en-US" dirty="0"/>
              <a:t>Visual accessibility guidelines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AC023F-43DE-482B-A1BA-AE8BA2F1C018}"/>
              </a:ext>
            </a:extLst>
          </p:cNvPr>
          <p:cNvSpPr txBox="1"/>
          <p:nvPr/>
        </p:nvSpPr>
        <p:spPr>
          <a:xfrm>
            <a:off x="304800" y="1241551"/>
            <a:ext cx="4981575" cy="378565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sz="1600" dirty="0"/>
              <a:t>For visibility, use a minimum 20 </a:t>
            </a:r>
            <a:r>
              <a:rPr lang="en-US" sz="1600" dirty="0" err="1"/>
              <a:t>pt</a:t>
            </a:r>
            <a:r>
              <a:rPr lang="en-US" sz="1600" dirty="0"/>
              <a:t> for slide text and 12 </a:t>
            </a:r>
            <a:r>
              <a:rPr lang="en-US" sz="1600" dirty="0" err="1"/>
              <a:t>pt</a:t>
            </a:r>
            <a:r>
              <a:rPr lang="en-US" sz="1600" dirty="0"/>
              <a:t> for diagrams. For lines, use a minimum 1.5 </a:t>
            </a:r>
            <a:r>
              <a:rPr lang="en-US" sz="1600" dirty="0" err="1"/>
              <a:t>pt</a:t>
            </a:r>
            <a:r>
              <a:rPr lang="en-US" sz="1600" dirty="0"/>
              <a:t> line weight. </a:t>
            </a:r>
          </a:p>
          <a:p>
            <a:endParaRPr lang="en-US" sz="1600" dirty="0"/>
          </a:p>
          <a:p>
            <a:r>
              <a:rPr lang="en-US" sz="1600" dirty="0"/>
              <a:t>Color also affects visibility. Text (or lines) and the background should have a contrast ratio of </a:t>
            </a:r>
            <a:r>
              <a:rPr lang="en-US" sz="1600" dirty="0">
                <a:hlinkClick r:id="rId2"/>
              </a:rPr>
              <a:t>at least 4.5:1</a:t>
            </a:r>
            <a:r>
              <a:rPr lang="en-US" sz="1600" dirty="0"/>
              <a:t>. Generally, white or black on a strongly contrasting background is the best choice. This slide shows some color choices with good contrast and some color choices with poor contrast.</a:t>
            </a:r>
          </a:p>
          <a:p>
            <a:endParaRPr lang="en-US" sz="1600" dirty="0"/>
          </a:p>
          <a:p>
            <a:r>
              <a:rPr lang="en-US" sz="1600" dirty="0"/>
              <a:t>Avoid using color as a sole indicator of difference (for example, use labels in addition to color to differentiate lines).</a:t>
            </a:r>
          </a:p>
          <a:p>
            <a:endParaRPr lang="en-US" sz="1600" dirty="0"/>
          </a:p>
        </p:txBody>
      </p:sp>
      <p:sp>
        <p:nvSpPr>
          <p:cNvPr id="4" name="Pass Row 1, Column 5">
            <a:extLst>
              <a:ext uri="{FF2B5EF4-FFF2-40B4-BE49-F238E27FC236}">
                <a16:creationId xmlns:a16="http://schemas.microsoft.com/office/drawing/2014/main" id="{DA5BB476-DBD3-495F-87EE-E7BDFD78A327}"/>
              </a:ext>
            </a:extLst>
          </p:cNvPr>
          <p:cNvSpPr/>
          <p:nvPr/>
        </p:nvSpPr>
        <p:spPr>
          <a:xfrm>
            <a:off x="10461329" y="1799590"/>
            <a:ext cx="324358" cy="324358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7.4</a:t>
            </a:r>
          </a:p>
        </p:txBody>
      </p:sp>
      <p:sp>
        <p:nvSpPr>
          <p:cNvPr id="5" name="Pass Row 1, Column 6">
            <a:extLst>
              <a:ext uri="{FF2B5EF4-FFF2-40B4-BE49-F238E27FC236}">
                <a16:creationId xmlns:a16="http://schemas.microsoft.com/office/drawing/2014/main" id="{B30349B4-5ACA-4876-A8AE-3343596CC866}"/>
              </a:ext>
            </a:extLst>
          </p:cNvPr>
          <p:cNvSpPr/>
          <p:nvPr/>
        </p:nvSpPr>
        <p:spPr>
          <a:xfrm>
            <a:off x="10899987" y="1799590"/>
            <a:ext cx="324358" cy="324358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6.4</a:t>
            </a:r>
          </a:p>
        </p:txBody>
      </p:sp>
      <p:sp>
        <p:nvSpPr>
          <p:cNvPr id="7" name="Pass Row 1, Column 10">
            <a:extLst>
              <a:ext uri="{FF2B5EF4-FFF2-40B4-BE49-F238E27FC236}">
                <a16:creationId xmlns:a16="http://schemas.microsoft.com/office/drawing/2014/main" id="{E3E5693E-1124-419A-B211-5BC0CF816C4E}"/>
              </a:ext>
            </a:extLst>
          </p:cNvPr>
          <p:cNvSpPr/>
          <p:nvPr/>
        </p:nvSpPr>
        <p:spPr>
          <a:xfrm>
            <a:off x="10022671" y="1799590"/>
            <a:ext cx="324358" cy="324358"/>
          </a:xfrm>
          <a:prstGeom prst="rect">
            <a:avLst/>
          </a:prstGeom>
          <a:solidFill>
            <a:schemeClr val="accent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11.3</a:t>
            </a:r>
          </a:p>
        </p:txBody>
      </p:sp>
      <p:sp>
        <p:nvSpPr>
          <p:cNvPr id="8" name="Pass Row 1, Column 2">
            <a:extLst>
              <a:ext uri="{FF2B5EF4-FFF2-40B4-BE49-F238E27FC236}">
                <a16:creationId xmlns:a16="http://schemas.microsoft.com/office/drawing/2014/main" id="{C0605F84-7B4E-4482-890A-AAE6EA75AEF7}"/>
              </a:ext>
            </a:extLst>
          </p:cNvPr>
          <p:cNvSpPr/>
          <p:nvPr/>
        </p:nvSpPr>
        <p:spPr>
          <a:xfrm>
            <a:off x="9584013" y="1799590"/>
            <a:ext cx="324358" cy="32435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21.0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A906AB-B352-4A14-B945-39BC64EA00BE}"/>
              </a:ext>
            </a:extLst>
          </p:cNvPr>
          <p:cNvSpPr txBox="1"/>
          <p:nvPr/>
        </p:nvSpPr>
        <p:spPr>
          <a:xfrm>
            <a:off x="8445691" y="1777103"/>
            <a:ext cx="1004442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r"/>
            <a:r>
              <a:rPr lang="en-US" sz="1600" dirty="0"/>
              <a:t>Black text</a:t>
            </a:r>
          </a:p>
        </p:txBody>
      </p:sp>
      <p:sp>
        <p:nvSpPr>
          <p:cNvPr id="10" name="Pass Row 2, Column 1">
            <a:extLst>
              <a:ext uri="{FF2B5EF4-FFF2-40B4-BE49-F238E27FC236}">
                <a16:creationId xmlns:a16="http://schemas.microsoft.com/office/drawing/2014/main" id="{E1246DB0-E4FF-4656-A8D8-C3758B17E6C1}"/>
              </a:ext>
            </a:extLst>
          </p:cNvPr>
          <p:cNvSpPr/>
          <p:nvPr/>
        </p:nvSpPr>
        <p:spPr>
          <a:xfrm>
            <a:off x="9584013" y="2304042"/>
            <a:ext cx="324358" cy="3243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21.0</a:t>
            </a:r>
          </a:p>
        </p:txBody>
      </p:sp>
      <p:sp>
        <p:nvSpPr>
          <p:cNvPr id="11" name="Pass Row 2, Column 3">
            <a:extLst>
              <a:ext uri="{FF2B5EF4-FFF2-40B4-BE49-F238E27FC236}">
                <a16:creationId xmlns:a16="http://schemas.microsoft.com/office/drawing/2014/main" id="{D6957349-3D28-4AA2-8A59-3D18656D8BC8}"/>
              </a:ext>
            </a:extLst>
          </p:cNvPr>
          <p:cNvSpPr/>
          <p:nvPr/>
        </p:nvSpPr>
        <p:spPr>
          <a:xfrm>
            <a:off x="10022671" y="2304042"/>
            <a:ext cx="324358" cy="324358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19.9</a:t>
            </a:r>
          </a:p>
        </p:txBody>
      </p:sp>
      <p:sp>
        <p:nvSpPr>
          <p:cNvPr id="12" name="Pass Row 2, Column 9">
            <a:extLst>
              <a:ext uri="{FF2B5EF4-FFF2-40B4-BE49-F238E27FC236}">
                <a16:creationId xmlns:a16="http://schemas.microsoft.com/office/drawing/2014/main" id="{D6749A01-45B4-4FB9-BA7D-7D4B31DBB58C}"/>
              </a:ext>
            </a:extLst>
          </p:cNvPr>
          <p:cNvSpPr/>
          <p:nvPr/>
        </p:nvSpPr>
        <p:spPr>
          <a:xfrm>
            <a:off x="10461329" y="2304042"/>
            <a:ext cx="324359" cy="324358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8.8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CE6A91-172A-4322-8F87-D282BE2381F1}"/>
              </a:ext>
            </a:extLst>
          </p:cNvPr>
          <p:cNvSpPr txBox="1"/>
          <p:nvPr/>
        </p:nvSpPr>
        <p:spPr>
          <a:xfrm>
            <a:off x="8445691" y="2281555"/>
            <a:ext cx="106375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r"/>
            <a:r>
              <a:rPr lang="en-US" sz="1600" dirty="0"/>
              <a:t>White text</a:t>
            </a:r>
          </a:p>
        </p:txBody>
      </p:sp>
      <p:sp>
        <p:nvSpPr>
          <p:cNvPr id="15" name="Pass Row 2, Column 7">
            <a:extLst>
              <a:ext uri="{FF2B5EF4-FFF2-40B4-BE49-F238E27FC236}">
                <a16:creationId xmlns:a16="http://schemas.microsoft.com/office/drawing/2014/main" id="{90A46C02-A285-476B-9B1D-4940CF834572}"/>
              </a:ext>
            </a:extLst>
          </p:cNvPr>
          <p:cNvSpPr/>
          <p:nvPr/>
        </p:nvSpPr>
        <p:spPr>
          <a:xfrm>
            <a:off x="10899987" y="2304042"/>
            <a:ext cx="324358" cy="324358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4.9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D548DF-CEF1-4943-8D45-EE19F0551F07}"/>
              </a:ext>
            </a:extLst>
          </p:cNvPr>
          <p:cNvSpPr txBox="1"/>
          <p:nvPr/>
        </p:nvSpPr>
        <p:spPr>
          <a:xfrm>
            <a:off x="8445691" y="2786007"/>
            <a:ext cx="1009251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 algn="r"/>
            <a:r>
              <a:rPr lang="en-US" sz="1600" dirty="0"/>
              <a:t>Color text</a:t>
            </a:r>
          </a:p>
        </p:txBody>
      </p:sp>
      <p:sp>
        <p:nvSpPr>
          <p:cNvPr id="17" name="Pass Row 10, Column 1">
            <a:extLst>
              <a:ext uri="{FF2B5EF4-FFF2-40B4-BE49-F238E27FC236}">
                <a16:creationId xmlns:a16="http://schemas.microsoft.com/office/drawing/2014/main" id="{84F87ED1-711F-4C9B-B006-9542F7FCE568}"/>
              </a:ext>
            </a:extLst>
          </p:cNvPr>
          <p:cNvSpPr/>
          <p:nvPr/>
        </p:nvSpPr>
        <p:spPr>
          <a:xfrm>
            <a:off x="9584013" y="2808494"/>
            <a:ext cx="324358" cy="3243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accent6"/>
                </a:solidFill>
              </a:rPr>
              <a:t>11.3</a:t>
            </a:r>
          </a:p>
        </p:txBody>
      </p:sp>
      <p:sp>
        <p:nvSpPr>
          <p:cNvPr id="18" name="Pass Row 10, Column 9">
            <a:extLst>
              <a:ext uri="{FF2B5EF4-FFF2-40B4-BE49-F238E27FC236}">
                <a16:creationId xmlns:a16="http://schemas.microsoft.com/office/drawing/2014/main" id="{9CDE94E9-FCB4-4DB4-A1F4-714941A67592}"/>
              </a:ext>
            </a:extLst>
          </p:cNvPr>
          <p:cNvSpPr/>
          <p:nvPr/>
        </p:nvSpPr>
        <p:spPr>
          <a:xfrm>
            <a:off x="10899987" y="2808494"/>
            <a:ext cx="324359" cy="324357"/>
          </a:xfrm>
          <a:prstGeom prst="rect">
            <a:avLst/>
          </a:prstGeom>
          <a:solidFill>
            <a:schemeClr val="accent5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6"/>
                </a:solidFill>
              </a:rPr>
              <a:t>4.8</a:t>
            </a:r>
          </a:p>
        </p:txBody>
      </p:sp>
      <p:sp>
        <p:nvSpPr>
          <p:cNvPr id="19" name="Pass Row 5, Column 1">
            <a:extLst>
              <a:ext uri="{FF2B5EF4-FFF2-40B4-BE49-F238E27FC236}">
                <a16:creationId xmlns:a16="http://schemas.microsoft.com/office/drawing/2014/main" id="{15B2997C-5E26-4C3A-A7D6-FC6F8649F955}"/>
              </a:ext>
            </a:extLst>
          </p:cNvPr>
          <p:cNvSpPr/>
          <p:nvPr/>
        </p:nvSpPr>
        <p:spPr>
          <a:xfrm>
            <a:off x="10461329" y="2808494"/>
            <a:ext cx="324358" cy="3243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7.4</a:t>
            </a:r>
          </a:p>
        </p:txBody>
      </p:sp>
      <p:sp>
        <p:nvSpPr>
          <p:cNvPr id="21" name="Pass Row 9, Column 2">
            <a:extLst>
              <a:ext uri="{FF2B5EF4-FFF2-40B4-BE49-F238E27FC236}">
                <a16:creationId xmlns:a16="http://schemas.microsoft.com/office/drawing/2014/main" id="{9891D237-81FF-497F-AEDD-10F4272675A3}"/>
              </a:ext>
            </a:extLst>
          </p:cNvPr>
          <p:cNvSpPr/>
          <p:nvPr/>
        </p:nvSpPr>
        <p:spPr>
          <a:xfrm>
            <a:off x="10022671" y="2808494"/>
            <a:ext cx="324358" cy="324358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</a:rPr>
              <a:t>8.8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BB0638-1564-48E2-AE4B-204C7E94F5A8}"/>
              </a:ext>
            </a:extLst>
          </p:cNvPr>
          <p:cNvSpPr txBox="1"/>
          <p:nvPr/>
        </p:nvSpPr>
        <p:spPr>
          <a:xfrm>
            <a:off x="6382660" y="2123948"/>
            <a:ext cx="1657350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dirty="0">
                <a:latin typeface="+mj-lt"/>
              </a:rPr>
              <a:t>Visible color combos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D3181A-32AD-4176-87C8-E221B3FDBB36}"/>
              </a:ext>
            </a:extLst>
          </p:cNvPr>
          <p:cNvSpPr/>
          <p:nvPr/>
        </p:nvSpPr>
        <p:spPr>
          <a:xfrm>
            <a:off x="5962650" y="3773524"/>
            <a:ext cx="5572125" cy="2231354"/>
          </a:xfrm>
          <a:prstGeom prst="rect">
            <a:avLst/>
          </a:prstGeom>
          <a:gradFill flip="none" rotWithShape="1">
            <a:gsLst>
              <a:gs pos="82000">
                <a:schemeClr val="accent5"/>
              </a:gs>
              <a:gs pos="38000">
                <a:schemeClr val="accent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F878EA-59C9-44CE-9193-AE5EB3A6605B}"/>
              </a:ext>
            </a:extLst>
          </p:cNvPr>
          <p:cNvSpPr txBox="1"/>
          <p:nvPr/>
        </p:nvSpPr>
        <p:spPr>
          <a:xfrm>
            <a:off x="6382660" y="4566035"/>
            <a:ext cx="1657350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/>
            <a:r>
              <a:rPr lang="en-US" dirty="0">
                <a:latin typeface="+mj-lt"/>
              </a:rPr>
              <a:t>Color combos to avoid</a:t>
            </a:r>
          </a:p>
        </p:txBody>
      </p:sp>
      <p:sp>
        <p:nvSpPr>
          <p:cNvPr id="30" name="Fail Row 1, Column 9">
            <a:extLst>
              <a:ext uri="{FF2B5EF4-FFF2-40B4-BE49-F238E27FC236}">
                <a16:creationId xmlns:a16="http://schemas.microsoft.com/office/drawing/2014/main" id="{809F5109-5A6D-4B21-A4C8-0BBBF80D0D6B}"/>
              </a:ext>
            </a:extLst>
          </p:cNvPr>
          <p:cNvSpPr/>
          <p:nvPr/>
        </p:nvSpPr>
        <p:spPr>
          <a:xfrm>
            <a:off x="9584013" y="4066528"/>
            <a:ext cx="324358" cy="324358"/>
          </a:xfrm>
          <a:prstGeom prst="rect">
            <a:avLst/>
          </a:prstGeom>
          <a:solidFill>
            <a:schemeClr val="accent5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2.4</a:t>
            </a:r>
          </a:p>
        </p:txBody>
      </p:sp>
      <p:sp>
        <p:nvSpPr>
          <p:cNvPr id="31" name="Fail Row 2, Column 5">
            <a:extLst>
              <a:ext uri="{FF2B5EF4-FFF2-40B4-BE49-F238E27FC236}">
                <a16:creationId xmlns:a16="http://schemas.microsoft.com/office/drawing/2014/main" id="{E2CF0512-3843-4FE0-B9C9-FE82E8786AF4}"/>
              </a:ext>
            </a:extLst>
          </p:cNvPr>
          <p:cNvSpPr/>
          <p:nvPr/>
        </p:nvSpPr>
        <p:spPr>
          <a:xfrm>
            <a:off x="10022671" y="4066528"/>
            <a:ext cx="324358" cy="324358"/>
          </a:xfrm>
          <a:prstGeom prst="rect">
            <a:avLst/>
          </a:prstGeom>
          <a:solidFill>
            <a:schemeClr val="accent1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2.8</a:t>
            </a:r>
          </a:p>
        </p:txBody>
      </p:sp>
      <p:sp>
        <p:nvSpPr>
          <p:cNvPr id="32" name="Fail Row 2, Column 6">
            <a:extLst>
              <a:ext uri="{FF2B5EF4-FFF2-40B4-BE49-F238E27FC236}">
                <a16:creationId xmlns:a16="http://schemas.microsoft.com/office/drawing/2014/main" id="{E9DCCB37-2488-4923-A373-D465096E0467}"/>
              </a:ext>
            </a:extLst>
          </p:cNvPr>
          <p:cNvSpPr/>
          <p:nvPr/>
        </p:nvSpPr>
        <p:spPr>
          <a:xfrm>
            <a:off x="10461329" y="4066528"/>
            <a:ext cx="324358" cy="32435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3.3</a:t>
            </a:r>
          </a:p>
        </p:txBody>
      </p:sp>
      <p:sp>
        <p:nvSpPr>
          <p:cNvPr id="33" name="Fail Row 2, Column 10">
            <a:extLst>
              <a:ext uri="{FF2B5EF4-FFF2-40B4-BE49-F238E27FC236}">
                <a16:creationId xmlns:a16="http://schemas.microsoft.com/office/drawing/2014/main" id="{88F89916-9117-4327-9EE1-0A2AE6684D09}"/>
              </a:ext>
            </a:extLst>
          </p:cNvPr>
          <p:cNvSpPr/>
          <p:nvPr/>
        </p:nvSpPr>
        <p:spPr>
          <a:xfrm>
            <a:off x="10899987" y="4066528"/>
            <a:ext cx="324358" cy="324358"/>
          </a:xfrm>
          <a:prstGeom prst="rect">
            <a:avLst/>
          </a:prstGeom>
          <a:solidFill>
            <a:schemeClr val="accent6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1.9</a:t>
            </a:r>
          </a:p>
        </p:txBody>
      </p:sp>
      <p:sp>
        <p:nvSpPr>
          <p:cNvPr id="35" name="Fail Row 5, Column 6">
            <a:extLst>
              <a:ext uri="{FF2B5EF4-FFF2-40B4-BE49-F238E27FC236}">
                <a16:creationId xmlns:a16="http://schemas.microsoft.com/office/drawing/2014/main" id="{14990E53-1892-418D-8984-056F77BFF43D}"/>
              </a:ext>
            </a:extLst>
          </p:cNvPr>
          <p:cNvSpPr/>
          <p:nvPr/>
        </p:nvSpPr>
        <p:spPr>
          <a:xfrm>
            <a:off x="9584013" y="4505186"/>
            <a:ext cx="324358" cy="324358"/>
          </a:xfrm>
          <a:prstGeom prst="rect">
            <a:avLst/>
          </a:prstGeom>
          <a:solidFill>
            <a:schemeClr val="accent2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1.2</a:t>
            </a:r>
          </a:p>
        </p:txBody>
      </p:sp>
      <p:sp>
        <p:nvSpPr>
          <p:cNvPr id="36" name="Fail Row 5, Column 7">
            <a:extLst>
              <a:ext uri="{FF2B5EF4-FFF2-40B4-BE49-F238E27FC236}">
                <a16:creationId xmlns:a16="http://schemas.microsoft.com/office/drawing/2014/main" id="{312BD4A4-1C81-481F-A04D-A203BB1E5AE9}"/>
              </a:ext>
            </a:extLst>
          </p:cNvPr>
          <p:cNvSpPr/>
          <p:nvPr/>
        </p:nvSpPr>
        <p:spPr>
          <a:xfrm>
            <a:off x="10022671" y="4505186"/>
            <a:ext cx="324357" cy="324358"/>
          </a:xfrm>
          <a:prstGeom prst="rect">
            <a:avLst/>
          </a:prstGeom>
          <a:solidFill>
            <a:schemeClr val="accent3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1.7</a:t>
            </a:r>
          </a:p>
        </p:txBody>
      </p:sp>
      <p:sp>
        <p:nvSpPr>
          <p:cNvPr id="37" name="Fail Row 5, Column 8">
            <a:extLst>
              <a:ext uri="{FF2B5EF4-FFF2-40B4-BE49-F238E27FC236}">
                <a16:creationId xmlns:a16="http://schemas.microsoft.com/office/drawing/2014/main" id="{83C1C636-258D-4499-84FF-BE540864025D}"/>
              </a:ext>
            </a:extLst>
          </p:cNvPr>
          <p:cNvSpPr/>
          <p:nvPr/>
        </p:nvSpPr>
        <p:spPr>
          <a:xfrm>
            <a:off x="10461328" y="4505186"/>
            <a:ext cx="324357" cy="324358"/>
          </a:xfrm>
          <a:prstGeom prst="rect">
            <a:avLst/>
          </a:prstGeom>
          <a:solidFill>
            <a:schemeClr val="accent4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1.5</a:t>
            </a:r>
          </a:p>
        </p:txBody>
      </p:sp>
      <p:sp>
        <p:nvSpPr>
          <p:cNvPr id="38" name="Fail Row 5, Column 10">
            <a:extLst>
              <a:ext uri="{FF2B5EF4-FFF2-40B4-BE49-F238E27FC236}">
                <a16:creationId xmlns:a16="http://schemas.microsoft.com/office/drawing/2014/main" id="{A5CB07F6-1B13-4BD2-B701-E2B623B2067C}"/>
              </a:ext>
            </a:extLst>
          </p:cNvPr>
          <p:cNvSpPr/>
          <p:nvPr/>
        </p:nvSpPr>
        <p:spPr>
          <a:xfrm>
            <a:off x="10899984" y="4505186"/>
            <a:ext cx="324358" cy="324358"/>
          </a:xfrm>
          <a:prstGeom prst="rect">
            <a:avLst/>
          </a:prstGeom>
          <a:solidFill>
            <a:schemeClr val="accent6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1.5</a:t>
            </a:r>
          </a:p>
        </p:txBody>
      </p:sp>
      <p:sp>
        <p:nvSpPr>
          <p:cNvPr id="39" name="Fail Row 6, Column 8">
            <a:extLst>
              <a:ext uri="{FF2B5EF4-FFF2-40B4-BE49-F238E27FC236}">
                <a16:creationId xmlns:a16="http://schemas.microsoft.com/office/drawing/2014/main" id="{D262B81B-B004-43FA-9131-4355A860D80B}"/>
              </a:ext>
            </a:extLst>
          </p:cNvPr>
          <p:cNvSpPr/>
          <p:nvPr/>
        </p:nvSpPr>
        <p:spPr>
          <a:xfrm>
            <a:off x="9584013" y="4943844"/>
            <a:ext cx="324357" cy="324358"/>
          </a:xfrm>
          <a:prstGeom prst="rect">
            <a:avLst/>
          </a:prstGeom>
          <a:solidFill>
            <a:schemeClr val="accent4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2"/>
                </a:solidFill>
              </a:rPr>
              <a:t>1.3</a:t>
            </a:r>
          </a:p>
        </p:txBody>
      </p:sp>
      <p:sp>
        <p:nvSpPr>
          <p:cNvPr id="40" name="Fail Row 8, Column 7">
            <a:extLst>
              <a:ext uri="{FF2B5EF4-FFF2-40B4-BE49-F238E27FC236}">
                <a16:creationId xmlns:a16="http://schemas.microsoft.com/office/drawing/2014/main" id="{4CC65D77-E291-4964-BD4A-4C92CF50CBAB}"/>
              </a:ext>
            </a:extLst>
          </p:cNvPr>
          <p:cNvSpPr/>
          <p:nvPr/>
        </p:nvSpPr>
        <p:spPr>
          <a:xfrm>
            <a:off x="10022670" y="4943844"/>
            <a:ext cx="324357" cy="324359"/>
          </a:xfrm>
          <a:prstGeom prst="rect">
            <a:avLst/>
          </a:prstGeom>
          <a:solidFill>
            <a:schemeClr val="accent3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4"/>
                </a:solidFill>
              </a:rPr>
              <a:t>1.2</a:t>
            </a:r>
          </a:p>
        </p:txBody>
      </p:sp>
      <p:sp>
        <p:nvSpPr>
          <p:cNvPr id="41" name="Fail Row 9, Column 7">
            <a:extLst>
              <a:ext uri="{FF2B5EF4-FFF2-40B4-BE49-F238E27FC236}">
                <a16:creationId xmlns:a16="http://schemas.microsoft.com/office/drawing/2014/main" id="{A929E1DE-0D18-4072-B39F-FBB7B53C471D}"/>
              </a:ext>
            </a:extLst>
          </p:cNvPr>
          <p:cNvSpPr/>
          <p:nvPr/>
        </p:nvSpPr>
        <p:spPr>
          <a:xfrm>
            <a:off x="10461327" y="4943844"/>
            <a:ext cx="324357" cy="324358"/>
          </a:xfrm>
          <a:prstGeom prst="rect">
            <a:avLst/>
          </a:prstGeom>
          <a:solidFill>
            <a:schemeClr val="accent3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5"/>
                </a:solidFill>
              </a:rPr>
              <a:t>1.8</a:t>
            </a:r>
          </a:p>
        </p:txBody>
      </p:sp>
      <p:sp>
        <p:nvSpPr>
          <p:cNvPr id="42" name="Fail Row 10, Column 5">
            <a:extLst>
              <a:ext uri="{FF2B5EF4-FFF2-40B4-BE49-F238E27FC236}">
                <a16:creationId xmlns:a16="http://schemas.microsoft.com/office/drawing/2014/main" id="{E006BFFD-69F2-4B26-9BB8-6FFBC9854D07}"/>
              </a:ext>
            </a:extLst>
          </p:cNvPr>
          <p:cNvSpPr/>
          <p:nvPr/>
        </p:nvSpPr>
        <p:spPr>
          <a:xfrm>
            <a:off x="10899984" y="4943844"/>
            <a:ext cx="324358" cy="324357"/>
          </a:xfrm>
          <a:prstGeom prst="rect">
            <a:avLst/>
          </a:prstGeom>
          <a:solidFill>
            <a:schemeClr val="accent1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6"/>
                </a:solidFill>
              </a:rPr>
              <a:t>1.5</a:t>
            </a:r>
          </a:p>
        </p:txBody>
      </p:sp>
      <p:sp>
        <p:nvSpPr>
          <p:cNvPr id="43" name="Fail Row 10, Column 8">
            <a:extLst>
              <a:ext uri="{FF2B5EF4-FFF2-40B4-BE49-F238E27FC236}">
                <a16:creationId xmlns:a16="http://schemas.microsoft.com/office/drawing/2014/main" id="{EA906F68-233F-4F37-BFB0-7128841CD23F}"/>
              </a:ext>
            </a:extLst>
          </p:cNvPr>
          <p:cNvSpPr/>
          <p:nvPr/>
        </p:nvSpPr>
        <p:spPr>
          <a:xfrm>
            <a:off x="9584013" y="5382501"/>
            <a:ext cx="324357" cy="324357"/>
          </a:xfrm>
          <a:prstGeom prst="rect">
            <a:avLst/>
          </a:prstGeom>
          <a:solidFill>
            <a:schemeClr val="accent4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6"/>
                </a:solidFill>
              </a:rPr>
              <a:t>2.2</a:t>
            </a:r>
          </a:p>
        </p:txBody>
      </p:sp>
      <p:sp>
        <p:nvSpPr>
          <p:cNvPr id="45" name="Fail Row 9, Column 1">
            <a:extLst>
              <a:ext uri="{FF2B5EF4-FFF2-40B4-BE49-F238E27FC236}">
                <a16:creationId xmlns:a16="http://schemas.microsoft.com/office/drawing/2014/main" id="{7640F809-D469-45CF-A0A4-96090911C5A3}"/>
              </a:ext>
            </a:extLst>
          </p:cNvPr>
          <p:cNvSpPr/>
          <p:nvPr/>
        </p:nvSpPr>
        <p:spPr>
          <a:xfrm>
            <a:off x="10022670" y="5382501"/>
            <a:ext cx="324358" cy="324358"/>
          </a:xfrm>
          <a:prstGeom prst="rect">
            <a:avLst/>
          </a:prstGeom>
          <a:solidFill>
            <a:schemeClr val="bg1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 dirty="0">
                <a:solidFill>
                  <a:schemeClr val="accent5"/>
                </a:solidFill>
              </a:rPr>
              <a:t>2.4</a:t>
            </a:r>
          </a:p>
        </p:txBody>
      </p:sp>
      <p:sp>
        <p:nvSpPr>
          <p:cNvPr id="47" name="Fail Row 5, Column 4">
            <a:extLst>
              <a:ext uri="{FF2B5EF4-FFF2-40B4-BE49-F238E27FC236}">
                <a16:creationId xmlns:a16="http://schemas.microsoft.com/office/drawing/2014/main" id="{B707F183-5283-43EC-B1ED-D2C1AB6DD216}"/>
              </a:ext>
            </a:extLst>
          </p:cNvPr>
          <p:cNvSpPr/>
          <p:nvPr/>
        </p:nvSpPr>
        <p:spPr>
          <a:xfrm>
            <a:off x="10461328" y="5382501"/>
            <a:ext cx="324358" cy="324358"/>
          </a:xfrm>
          <a:prstGeom prst="rect">
            <a:avLst/>
          </a:prstGeom>
          <a:solidFill>
            <a:schemeClr val="tx2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2.6</a:t>
            </a:r>
          </a:p>
        </p:txBody>
      </p:sp>
      <p:sp>
        <p:nvSpPr>
          <p:cNvPr id="48" name="Fail Row 10, Column 2">
            <a:extLst>
              <a:ext uri="{FF2B5EF4-FFF2-40B4-BE49-F238E27FC236}">
                <a16:creationId xmlns:a16="http://schemas.microsoft.com/office/drawing/2014/main" id="{ACEE65F5-8921-4CA2-8557-4F3CF3D5D969}"/>
              </a:ext>
            </a:extLst>
          </p:cNvPr>
          <p:cNvSpPr/>
          <p:nvPr/>
        </p:nvSpPr>
        <p:spPr>
          <a:xfrm>
            <a:off x="10899986" y="5382501"/>
            <a:ext cx="324358" cy="324357"/>
          </a:xfrm>
          <a:prstGeom prst="rect">
            <a:avLst/>
          </a:prstGeom>
          <a:solidFill>
            <a:schemeClr val="tx1"/>
          </a:solidFill>
          <a:ln w="12700">
            <a:solidFill>
              <a:srgbClr val="C8C8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sz="1100">
                <a:solidFill>
                  <a:schemeClr val="accent6"/>
                </a:solidFill>
              </a:rPr>
              <a:t>1.9</a:t>
            </a:r>
          </a:p>
        </p:txBody>
      </p:sp>
    </p:spTree>
    <p:extLst>
      <p:ext uri="{BB962C8B-B14F-4D97-AF65-F5344CB8AC3E}">
        <p14:creationId xmlns:p14="http://schemas.microsoft.com/office/powerpoint/2010/main" val="193819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Icons, logos, diagrams, animations, and images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69458" y="1463524"/>
            <a:ext cx="4852983" cy="3401700"/>
          </a:xfrm>
          <a:prstGeom prst="rect">
            <a:avLst/>
          </a:prstGeom>
          <a:noFill/>
        </p:spPr>
        <p:txBody>
          <a:bodyPr wrap="square" lIns="152400" tIns="121920" rIns="152400" bIns="121920" rtlCol="0">
            <a:spAutoFit/>
          </a:bodyPr>
          <a:lstStyle/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1667" dirty="0">
                <a:solidFill>
                  <a:schemeClr val="accent6"/>
                </a:solidFill>
                <a:latin typeface="+mj-lt"/>
              </a:rPr>
              <a:t>Only use logos, icons, photos, screenshots, and illustrations that your company has permission (a license) from the copyright owner to use</a:t>
            </a:r>
            <a:r>
              <a:rPr lang="en-US" sz="1667" dirty="0">
                <a:solidFill>
                  <a:schemeClr val="accent6"/>
                </a:solidFill>
              </a:rPr>
              <a:t>.</a:t>
            </a:r>
          </a:p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1667" dirty="0"/>
              <a:t>Keep slide diagrams as simple as possible; split content over several slides rather than forcing it all onto one.</a:t>
            </a:r>
          </a:p>
          <a:p>
            <a:pPr>
              <a:lnSpc>
                <a:spcPct val="90000"/>
              </a:lnSpc>
              <a:spcAft>
                <a:spcPts val="1500"/>
              </a:spcAft>
            </a:pPr>
            <a:r>
              <a:rPr lang="en-US" sz="1667" dirty="0"/>
              <a:t>Use simple, subtle animations as needed to direct audience attention and clarify relationships. Avoid dramatic transitions or animations (such as “Random Bars,” “Dissolve,” or “Spin”).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05F717-A494-4CFA-9004-CB3674BB0A33}"/>
              </a:ext>
            </a:extLst>
          </p:cNvPr>
          <p:cNvCxnSpPr/>
          <p:nvPr/>
        </p:nvCxnSpPr>
        <p:spPr>
          <a:xfrm>
            <a:off x="5631830" y="1463524"/>
            <a:ext cx="0" cy="5038403"/>
          </a:xfrm>
          <a:prstGeom prst="line">
            <a:avLst/>
          </a:prstGeom>
          <a:ln w="19050" cap="rnd">
            <a:gradFill>
              <a:gsLst>
                <a:gs pos="0">
                  <a:schemeClr val="accent2"/>
                </a:gs>
                <a:gs pos="67000">
                  <a:schemeClr val="accent4"/>
                </a:gs>
              </a:gsLst>
              <a:lin ang="5400000" scaled="1"/>
            </a:gra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6240619-8357-4439-BBEA-CD5E3F27DEB5}"/>
              </a:ext>
            </a:extLst>
          </p:cNvPr>
          <p:cNvSpPr/>
          <p:nvPr/>
        </p:nvSpPr>
        <p:spPr>
          <a:xfrm>
            <a:off x="8435684" y="3491451"/>
            <a:ext cx="3011207" cy="785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67" dirty="0"/>
              <a:t>AWS speakers, download illustrations, icons, and AWS logos from the </a:t>
            </a:r>
            <a:r>
              <a:rPr lang="en-US" sz="1667" dirty="0">
                <a:solidFill>
                  <a:srgbClr val="EA5B1A"/>
                </a:solidFill>
                <a:hlinkClick r:id="rId3"/>
              </a:rPr>
              <a:t>brand portal</a:t>
            </a:r>
            <a:r>
              <a:rPr lang="en-US" sz="1667" dirty="0">
                <a:solidFill>
                  <a:srgbClr val="EA5B1A"/>
                </a:solidFill>
              </a:rPr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D34A9B-0F09-4D71-AD3F-16FF081CD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41" y="3326465"/>
            <a:ext cx="728328" cy="4356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95FE2E-25E9-4EA5-9E03-21FCFA8B1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127" y="3429001"/>
            <a:ext cx="1269397" cy="12757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45F25AC-DB25-4FC9-B853-2CDABE3839C4}"/>
              </a:ext>
            </a:extLst>
          </p:cNvPr>
          <p:cNvSpPr/>
          <p:nvPr/>
        </p:nvSpPr>
        <p:spPr>
          <a:xfrm>
            <a:off x="8435684" y="5126866"/>
            <a:ext cx="3386857" cy="1015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667" dirty="0"/>
              <a:t>AWS speakers, find licensed stock photography on </a:t>
            </a:r>
            <a:r>
              <a:rPr lang="en-US" sz="1667" dirty="0">
                <a:solidFill>
                  <a:srgbClr val="EA5B1A"/>
                </a:solidFill>
                <a:hlinkClick r:id="rId6"/>
              </a:rPr>
              <a:t>Amazon Freeway</a:t>
            </a:r>
            <a:r>
              <a:rPr lang="en-US" sz="1667" dirty="0"/>
              <a:t> or request access to </a:t>
            </a:r>
            <a:r>
              <a:rPr lang="en-US" sz="1667" dirty="0">
                <a:solidFill>
                  <a:srgbClr val="EA5B1A"/>
                </a:solidFill>
                <a:hlinkClick r:id="rId7"/>
              </a:rPr>
              <a:t>Adobe Stock</a:t>
            </a:r>
            <a:endParaRPr lang="en-US" sz="1667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54712C0-E830-4FF7-B7E8-3DEF81C6F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5684" y="1734360"/>
            <a:ext cx="3257021" cy="708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52400" tIns="121920" rIns="152400" bIns="121920" numCol="1" anchor="t" anchorCtr="0" compatLnSpc="1">
            <a:prstTxWarp prst="textNoShape">
              <a:avLst/>
            </a:prstTxWarp>
            <a:spAutoFit/>
          </a:bodyPr>
          <a:lstStyle>
            <a:lvl1pPr algn="l" defTabSz="1096963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mazon Ember" panose="020B0603020204020204" pitchFamily="34" charset="0"/>
              <a:defRPr sz="32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  <a:lvl2pPr marL="403225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mazon Ember" panose="020B0603020204020204" pitchFamily="34" charset="0"/>
              <a:defRPr sz="24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2pPr>
            <a:lvl3pPr marL="671513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mazon Ember" panose="020B0603020204020204" pitchFamily="34" charset="0"/>
              <a:defRPr sz="24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3pPr>
            <a:lvl4pPr marL="939800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mazon Ember" panose="020B0603020204020204" pitchFamily="34" charset="0"/>
              <a:defRPr sz="20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4pPr>
            <a:lvl5pPr marL="1209675" algn="l" defTabSz="1096963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mazon Ember" panose="020B0603020204020204" pitchFamily="34" charset="0"/>
              <a:defRPr sz="2000" kern="1200">
                <a:solidFill>
                  <a:schemeClr val="tx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5pPr>
            <a:lvl6pPr marL="3017513" indent="-274320" algn="l" defTabSz="1097278" rtl="0" eaLnBrk="1" latinLnBrk="0" hangingPunct="1">
              <a:spcBef>
                <a:spcPct val="20000"/>
              </a:spcBef>
              <a:buFont typeface="Amazon Ember" panose="020B0603020204020204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53" indent="-274320" algn="l" defTabSz="1097278" rtl="0" eaLnBrk="1" latinLnBrk="0" hangingPunct="1">
              <a:spcBef>
                <a:spcPct val="20000"/>
              </a:spcBef>
              <a:buFont typeface="Amazon Ember" panose="020B0603020204020204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792" indent="-274320" algn="l" defTabSz="1097278" rtl="0" eaLnBrk="1" latinLnBrk="0" hangingPunct="1">
              <a:spcBef>
                <a:spcPct val="20000"/>
              </a:spcBef>
              <a:buFont typeface="Amazon Ember" panose="020B0603020204020204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32" indent="-274320" algn="l" defTabSz="1097278" rtl="0" eaLnBrk="1" latinLnBrk="0" hangingPunct="1">
              <a:spcBef>
                <a:spcPct val="20000"/>
              </a:spcBef>
              <a:buFont typeface="Amazon Ember" panose="020B0603020204020204" pitchFamily="34" charset="0"/>
              <a:buChar char="•"/>
              <a:defRPr sz="23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en-US" sz="1667" dirty="0">
                <a:solidFill>
                  <a:schemeClr val="tx1"/>
                </a:solidFill>
              </a:rPr>
              <a:t>Download AWS architecture icons from the </a:t>
            </a:r>
            <a:r>
              <a:rPr lang="en-US" altLang="en-US" sz="1667" dirty="0">
                <a:solidFill>
                  <a:srgbClr val="EA5B1A"/>
                </a:solidFill>
                <a:hlinkClick r:id="rId8"/>
              </a:rPr>
              <a:t>AWS website</a:t>
            </a:r>
            <a:endParaRPr lang="en-US" altLang="en-US" sz="1667" dirty="0">
              <a:solidFill>
                <a:srgbClr val="EA5B1A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CC9C42A-A635-4549-AB5E-82F68AD322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1299" y="1553044"/>
            <a:ext cx="1885848" cy="107064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3E294AC-C6BB-4158-830E-297DF4FA803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61300" y="5114166"/>
            <a:ext cx="1815224" cy="107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4246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D225784-2FD5-454F-81B2-C9B032234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Agenda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FA8DCD-3E70-447A-B2AE-6F77A87662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4800" y="1460274"/>
            <a:ext cx="11582400" cy="4722811"/>
          </a:xfrm>
        </p:spPr>
        <p:txBody>
          <a:bodyPr vert="horz" lIns="0" tIns="45720" rIns="91440" bIns="45720" rtlCol="0" anchor="t">
            <a:noAutofit/>
          </a:bodyPr>
          <a:lstStyle/>
          <a:p>
            <a:pPr marL="342900" indent="-342900">
              <a:buFont typeface="Arial" panose="020B0603020204020204" pitchFamily="34" charset="0"/>
              <a:buChar char="•"/>
            </a:pPr>
            <a:r>
              <a:rPr lang="en-US" sz="1800" dirty="0">
                <a:latin typeface="Amazon Ember Display"/>
                <a:ea typeface="Amazon Ember Display"/>
                <a:cs typeface="Amazon Ember Display"/>
              </a:rPr>
              <a:t>The evolution of AppSync</a:t>
            </a:r>
            <a:endParaRPr lang="it-IT" sz="1800">
              <a:latin typeface="Amazon Ember Display"/>
              <a:ea typeface="Amazon Ember Display"/>
              <a:cs typeface="Amazon Ember Display"/>
            </a:endParaRPr>
          </a:p>
          <a:p>
            <a:pPr marL="342900" indent="-342900">
              <a:buFont typeface="Arial" panose="020B0603020204020204" pitchFamily="34" charset="0"/>
              <a:buChar char="•"/>
            </a:pPr>
            <a:r>
              <a:rPr lang="en-US" sz="1800" i="1" dirty="0">
                <a:latin typeface="Amazon Ember Display"/>
                <a:ea typeface="Amazon Ember Display"/>
                <a:cs typeface="Amazon Ember Display"/>
              </a:rPr>
              <a:t>Reason #1</a:t>
            </a:r>
            <a:r>
              <a:rPr lang="en-US" sz="1800" dirty="0">
                <a:latin typeface="Amazon Ember Display"/>
                <a:ea typeface="Amazon Ember Display"/>
                <a:cs typeface="Amazon Ember Display"/>
              </a:rPr>
              <a:t>: Rapid Prototyping</a:t>
            </a:r>
          </a:p>
          <a:p>
            <a:pPr marL="342900" indent="-342900">
              <a:buFont typeface="Arial" panose="020B0603020204020204" pitchFamily="34" charset="0"/>
              <a:buChar char="•"/>
            </a:pPr>
            <a:r>
              <a:rPr lang="en-US" sz="1800" i="1" dirty="0">
                <a:latin typeface="Amazon Ember Display"/>
                <a:ea typeface="Amazon Ember Display"/>
                <a:cs typeface="Amazon Ember Display"/>
              </a:rPr>
              <a:t>Reason #2</a:t>
            </a:r>
            <a:r>
              <a:rPr lang="en-US" sz="1800" dirty="0">
                <a:latin typeface="Amazon Ember Display"/>
                <a:ea typeface="Amazon Ember Display"/>
                <a:cs typeface="Amazon Ember Display"/>
              </a:rPr>
              <a:t>: Infinite Scalability</a:t>
            </a:r>
          </a:p>
          <a:p>
            <a:pPr marL="342900" indent="-342900">
              <a:buFont typeface="Arial" panose="020B0603020204020204" pitchFamily="34" charset="0"/>
              <a:buChar char="•"/>
            </a:pPr>
            <a:r>
              <a:rPr lang="en-US" sz="1800" i="1" dirty="0">
                <a:latin typeface="Amazon Ember Display"/>
                <a:ea typeface="Amazon Ember Display"/>
                <a:cs typeface="Amazon Ember Display"/>
              </a:rPr>
              <a:t>Reason #3</a:t>
            </a:r>
            <a:r>
              <a:rPr lang="en-US" sz="1800" dirty="0">
                <a:latin typeface="Amazon Ember Display"/>
                <a:ea typeface="Amazon Ember Display"/>
                <a:cs typeface="Amazon Ember Display"/>
              </a:rPr>
              <a:t>: Team Collaboration</a:t>
            </a:r>
          </a:p>
          <a:p>
            <a:pPr marL="342900" indent="-342900">
              <a:buFont typeface="Arial" panose="020B0603020204020204" pitchFamily="34" charset="0"/>
              <a:buChar char="•"/>
            </a:pPr>
            <a:r>
              <a:rPr lang="en-US" sz="1800" i="1" dirty="0">
                <a:latin typeface="Amazon Ember Display"/>
                <a:ea typeface="Amazon Ember Display"/>
                <a:cs typeface="Amazon Ember Display"/>
              </a:rPr>
              <a:t>Reason #4</a:t>
            </a:r>
            <a:r>
              <a:rPr lang="en-US" sz="1800" dirty="0">
                <a:latin typeface="Amazon Ember Display"/>
                <a:ea typeface="Amazon Ember Display"/>
                <a:cs typeface="Amazon Ember Display"/>
              </a:rPr>
              <a:t>: Native AWS Integration</a:t>
            </a:r>
          </a:p>
          <a:p>
            <a:pPr marL="342900" indent="-342900">
              <a:buFont typeface="Arial" panose="020B0603020204020204" pitchFamily="34" charset="0"/>
              <a:buChar char="•"/>
            </a:pPr>
            <a:r>
              <a:rPr lang="en-US" sz="1800" i="1" dirty="0">
                <a:latin typeface="Amazon Ember Display"/>
                <a:ea typeface="Amazon Ember Display"/>
                <a:cs typeface="Amazon Ember Display"/>
              </a:rPr>
              <a:t>Reason #5</a:t>
            </a:r>
            <a:r>
              <a:rPr lang="en-US" sz="1800" dirty="0">
                <a:latin typeface="Amazon Ember Display"/>
                <a:ea typeface="Amazon Ember Display"/>
                <a:cs typeface="Amazon Ember Display"/>
              </a:rPr>
              <a:t>: Error Reduction</a:t>
            </a:r>
            <a:endParaRPr lang="en-US" sz="1800"/>
          </a:p>
          <a:p>
            <a:pPr marL="342900" indent="-342900">
              <a:buFont typeface="Arial" panose="020B0603020204020204" pitchFamily="34" charset="0"/>
              <a:buChar char="•"/>
            </a:pPr>
            <a:r>
              <a:rPr lang="en-US" sz="1800" i="1" dirty="0">
                <a:latin typeface="Amazon Ember Display"/>
                <a:ea typeface="Amazon Ember Display"/>
                <a:cs typeface="Amazon Ember Display"/>
              </a:rPr>
              <a:t>Reason #6</a:t>
            </a:r>
            <a:r>
              <a:rPr lang="en-US" sz="1800" dirty="0">
                <a:latin typeface="Amazon Ember Display"/>
                <a:ea typeface="Amazon Ember Display"/>
                <a:cs typeface="Amazon Ember Display"/>
              </a:rPr>
              <a:t>: Cloud-Native Evolution</a:t>
            </a:r>
          </a:p>
          <a:p>
            <a:pPr marL="342900" indent="-342900">
              <a:buFont typeface="Arial" panose="020B0603020204020204" pitchFamily="34" charset="0"/>
              <a:buChar char="•"/>
            </a:pPr>
            <a:r>
              <a:rPr lang="en-US" sz="1800" i="1" dirty="0">
                <a:latin typeface="Amazon Ember Display"/>
                <a:ea typeface="Amazon Ember Display"/>
                <a:cs typeface="Amazon Ember Display"/>
              </a:rPr>
              <a:t>Reason #7</a:t>
            </a:r>
            <a:r>
              <a:rPr lang="en-US" sz="1800" dirty="0">
                <a:latin typeface="Amazon Ember Display"/>
                <a:ea typeface="Amazon Ember Display"/>
                <a:cs typeface="Amazon Ember Display"/>
              </a:rPr>
              <a:t>: Empowering Small Teams</a:t>
            </a:r>
          </a:p>
        </p:txBody>
      </p:sp>
    </p:spTree>
    <p:extLst>
      <p:ext uri="{BB962C8B-B14F-4D97-AF65-F5344CB8AC3E}">
        <p14:creationId xmlns:p14="http://schemas.microsoft.com/office/powerpoint/2010/main" val="382001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16="http://schemas.microsoft.com/office/drawing/2014/main" xmlns:p15="http://schemas.microsoft.com/office/powerpoint/2012/main"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745B-4FD8-4AF1-998E-311B5DC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The evolution of AppSync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>
                <a:latin typeface="Amazon Ember Display"/>
                <a:ea typeface="Amazon Ember Display"/>
                <a:cs typeface="Amazon Ember Display"/>
              </a:rPr>
              <a:t>- The building blocks</a:t>
            </a:r>
            <a:endParaRPr lang="it-IT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  - Schema</a:t>
            </a:r>
            <a:endParaRPr lang="en-US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  - Data sources</a:t>
            </a:r>
            <a:endParaRPr lang="en-US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  - Resolvers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76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745B-4FD8-4AF1-998E-311B5DC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The evolution of AppSync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The old AppSync </a:t>
            </a:r>
            <a:endParaRPr lang="it-IT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  - VT-*hell*</a:t>
            </a:r>
            <a:endParaRPr lang="en-US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  - Not so great DX</a:t>
            </a:r>
            <a:endParaRPr lang="en-US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  - Business logic very hard to test</a:t>
            </a:r>
            <a:endParaRPr lang="en-US" dirty="0"/>
          </a:p>
          <a:p>
            <a:endParaRPr lang="en-US" dirty="0"/>
          </a:p>
        </p:txBody>
      </p:sp>
      <p:pic>
        <p:nvPicPr>
          <p:cNvPr id="4" name="Immagine 3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EC558342-1A55-CB12-0030-B7CC8872B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602" y="4536"/>
            <a:ext cx="500243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9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745B-4FD8-4AF1-998E-311B5DC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The evolution of AppSync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The </a:t>
            </a:r>
            <a:r>
              <a:rPr lang="en-US" i="1" dirty="0">
                <a:latin typeface="Amazon Ember Display"/>
                <a:ea typeface="Amazon Ember Display"/>
                <a:cs typeface="Amazon Ember Display"/>
              </a:rPr>
              <a:t>new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 AppSync </a:t>
            </a:r>
            <a:endParaRPr lang="it-IT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  - </a:t>
            </a:r>
            <a:r>
              <a:rPr lang="en-US" dirty="0" err="1">
                <a:latin typeface="Amazon Ember Display"/>
                <a:ea typeface="Amazon Ember Display"/>
                <a:cs typeface="Amazon Ember Display"/>
              </a:rPr>
              <a:t>Javascript</a:t>
            </a:r>
            <a:r>
              <a:rPr lang="en-US" dirty="0">
                <a:latin typeface="Amazon Ember Display"/>
                <a:ea typeface="Amazon Ember Display"/>
                <a:cs typeface="Amazon Ember Display"/>
              </a:rPr>
              <a:t> resolvers</a:t>
            </a:r>
            <a:endParaRPr lang="en-US">
              <a:latin typeface="Amazon Ember Display"/>
              <a:ea typeface="Amazon Ember Display"/>
              <a:cs typeface="Amazon Ember Display"/>
            </a:endParaRPr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  - Lambda resolvers</a:t>
            </a:r>
            <a:endParaRPr lang="en-US">
              <a:latin typeface="Amazon Ember Display"/>
              <a:ea typeface="Amazon Ember Display"/>
              <a:cs typeface="Amazon Ember Display"/>
            </a:endParaRPr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  - More direct connections</a:t>
            </a:r>
            <a:endParaRPr lang="en-US">
              <a:latin typeface="Amazon Ember Display"/>
              <a:ea typeface="Amazon Ember Display"/>
              <a:cs typeface="Amazon Ember Display"/>
            </a:endParaRPr>
          </a:p>
          <a:p>
            <a:endParaRPr lang="en-US" dirty="0"/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C32BD63A-1603-C7CA-A6D2-3D906299C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888" y="4536"/>
            <a:ext cx="4966153" cy="684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7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745B-4FD8-4AF1-998E-311B5DC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Rapid prototyping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>
                <a:latin typeface="Amazon Ember Display"/>
                <a:ea typeface="Amazon Ember Display"/>
                <a:cs typeface="Amazon Ember Display"/>
              </a:rPr>
              <a:t>1. Build a UI</a:t>
            </a:r>
            <a:endParaRPr lang="it-IT"/>
          </a:p>
          <a:p>
            <a:r>
              <a:rPr lang="en-US">
                <a:latin typeface="Amazon Ember Display"/>
                <a:ea typeface="Amazon Ember Display"/>
                <a:cs typeface="Amazon Ember Display"/>
              </a:rPr>
              <a:t>2. Write the interactions in GraphQL</a:t>
            </a:r>
            <a:endParaRPr lang="en-US"/>
          </a:p>
          <a:p>
            <a:r>
              <a:rPr lang="en-US">
                <a:latin typeface="Amazon Ember Display"/>
                <a:ea typeface="Amazon Ember Display"/>
                <a:cs typeface="Amazon Ember Display"/>
              </a:rPr>
              <a:t>3. Figure out the AWS services needed</a:t>
            </a:r>
            <a:endParaRPr lang="it-IT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4. Write the resolvers</a:t>
            </a:r>
            <a:endParaRPr lang="en-US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5. Amplify </a:t>
            </a:r>
            <a:r>
              <a:rPr lang="en-US" dirty="0" err="1">
                <a:latin typeface="Amazon Ember Display"/>
                <a:ea typeface="Amazon Ember Display"/>
                <a:cs typeface="Amazon Ember Display"/>
              </a:rPr>
              <a:t>codegen</a:t>
            </a:r>
            <a:endParaRPr lang="en-US" dirty="0" err="1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6. Good to go 🎉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8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6745B-4FD8-4AF1-998E-311B5DC3F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mazon Ember Display Heavy"/>
                <a:ea typeface="Amazon Ember Display Heavy"/>
                <a:cs typeface="Amazon Ember Display Heavy"/>
              </a:rPr>
              <a:t>Infinite scalability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C2CAF-E7EC-4F0F-BF05-BB52B3A43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Automatic scaling</a:t>
            </a:r>
            <a:endParaRPr lang="it-IT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- 100% serverless</a:t>
            </a:r>
            <a:endParaRPr lang="it-IT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Real-time data sync</a:t>
            </a:r>
            <a:endParaRPr lang="en-US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IAM authentication</a:t>
            </a:r>
            <a:endParaRPr lang="en-US" dirty="0"/>
          </a:p>
          <a:p>
            <a:r>
              <a:rPr lang="en-US" dirty="0">
                <a:latin typeface="Amazon Ember Display"/>
                <a:ea typeface="Amazon Ember Display"/>
                <a:cs typeface="Amazon Ember Display"/>
              </a:rPr>
              <a:t>- Multi-region support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12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ummits_2022">
  <a:themeElements>
    <a:clrScheme name="2022-07 AWS Color RGB">
      <a:dk1>
        <a:srgbClr val="000000"/>
      </a:dk1>
      <a:lt1>
        <a:sysClr val="window" lastClr="FFFFFF"/>
      </a:lt1>
      <a:dk2>
        <a:srgbClr val="232F3E"/>
      </a:dk2>
      <a:lt2>
        <a:srgbClr val="F1F3F3"/>
      </a:lt2>
      <a:accent1>
        <a:srgbClr val="232F3E"/>
      </a:accent1>
      <a:accent2>
        <a:srgbClr val="330066"/>
      </a:accent2>
      <a:accent3>
        <a:srgbClr val="DF2A5D"/>
      </a:accent3>
      <a:accent4>
        <a:srgbClr val="7C5AED"/>
      </a:accent4>
      <a:accent5>
        <a:srgbClr val="7CE8F4"/>
      </a:accent5>
      <a:accent6>
        <a:srgbClr val="FF9900"/>
      </a:accent6>
      <a:hlink>
        <a:srgbClr val="2074D5"/>
      </a:hlink>
      <a:folHlink>
        <a:srgbClr val="2074D5"/>
      </a:folHlink>
    </a:clrScheme>
    <a:fontScheme name="Summit 2021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-07_AWS_Swiss_Cloud_Day_SpeakerPresentation_Template [Read-Only]" id="{CE2606B4-7A0A-44C9-AD50-BC5663D29082}" vid="{2E020669-71AE-4FC4-BF07-A212EA7C97C6}"/>
    </a:ext>
  </a:extLst>
</a:theme>
</file>

<file path=ppt/theme/theme2.xml><?xml version="1.0" encoding="utf-8"?>
<a:theme xmlns:a="http://schemas.openxmlformats.org/drawingml/2006/main" name="Office Theme">
  <a:themeElements>
    <a:clrScheme name="Summit 2021">
      <a:dk1>
        <a:srgbClr val="000000"/>
      </a:dk1>
      <a:lt1>
        <a:sysClr val="window" lastClr="FFFFFF"/>
      </a:lt1>
      <a:dk2>
        <a:srgbClr val="282828"/>
      </a:dk2>
      <a:lt2>
        <a:srgbClr val="F2F4F4"/>
      </a:lt2>
      <a:accent1>
        <a:srgbClr val="FF6900"/>
      </a:accent1>
      <a:accent2>
        <a:srgbClr val="FFAE00"/>
      </a:accent2>
      <a:accent3>
        <a:srgbClr val="F9ED32"/>
      </a:accent3>
      <a:accent4>
        <a:srgbClr val="289EFF"/>
      </a:accent4>
      <a:accent5>
        <a:srgbClr val="3B3BA8"/>
      </a:accent5>
      <a:accent6>
        <a:srgbClr val="6D1E85"/>
      </a:accent6>
      <a:hlink>
        <a:srgbClr val="289EFF"/>
      </a:hlink>
      <a:folHlink>
        <a:srgbClr val="289EFF"/>
      </a:folHlink>
    </a:clrScheme>
    <a:fontScheme name="Summit 2021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Summit 2021">
      <a:dk1>
        <a:srgbClr val="000000"/>
      </a:dk1>
      <a:lt1>
        <a:sysClr val="window" lastClr="FFFFFF"/>
      </a:lt1>
      <a:dk2>
        <a:srgbClr val="282828"/>
      </a:dk2>
      <a:lt2>
        <a:srgbClr val="F2F4F4"/>
      </a:lt2>
      <a:accent1>
        <a:srgbClr val="FF6900"/>
      </a:accent1>
      <a:accent2>
        <a:srgbClr val="FFAE00"/>
      </a:accent2>
      <a:accent3>
        <a:srgbClr val="F9ED32"/>
      </a:accent3>
      <a:accent4>
        <a:srgbClr val="289EFF"/>
      </a:accent4>
      <a:accent5>
        <a:srgbClr val="3B3BA8"/>
      </a:accent5>
      <a:accent6>
        <a:srgbClr val="6D1E85"/>
      </a:accent6>
      <a:hlink>
        <a:srgbClr val="289EFF"/>
      </a:hlink>
      <a:folHlink>
        <a:srgbClr val="289EFF"/>
      </a:folHlink>
    </a:clrScheme>
    <a:fontScheme name="Summit 2021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4A839726BA2F946A6FEF90A3B3A08BD" ma:contentTypeVersion="9" ma:contentTypeDescription="Ein neues Dokument erstellen." ma:contentTypeScope="" ma:versionID="f368f1b22d713f05887709f841422e76">
  <xsd:schema xmlns:xsd="http://www.w3.org/2001/XMLSchema" xmlns:xs="http://www.w3.org/2001/XMLSchema" xmlns:p="http://schemas.microsoft.com/office/2006/metadata/properties" xmlns:ns2="805a9fbb-748f-4c34-8886-beb8305c677d" targetNamespace="http://schemas.microsoft.com/office/2006/metadata/properties" ma:root="true" ma:fieldsID="2f7032270e25db9bc4501aeb803460a8" ns2:_="">
    <xsd:import namespace="805a9fbb-748f-4c34-8886-beb8305c67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a9fbb-748f-4c34-8886-beb8305c67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3CA3C72-EE0B-453D-8130-5AD87A8F3C9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7B2A6FE-F51E-4D92-BC05-2C7B8BE7AB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05a9fbb-748f-4c34-8886-beb8305c677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2022-07_AWS_Swiss_Cloud_Day_SpeakerPresentation_Template</Template>
  <TotalTime>1123</TotalTime>
  <Words>1049</Words>
  <Application>Microsoft Office PowerPoint</Application>
  <PresentationFormat>Widescreen</PresentationFormat>
  <Paragraphs>179</Paragraphs>
  <Slides>33</Slides>
  <Notes>31</Notes>
  <HiddenSlides>15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4" baseType="lpstr">
      <vt:lpstr>Summits_2022</vt:lpstr>
      <vt:lpstr>Presentazione standard di PowerPoint</vt:lpstr>
      <vt:lpstr>Why you should build your next product with AppSync</vt:lpstr>
      <vt:lpstr>Hello there!</vt:lpstr>
      <vt:lpstr>Agenda</vt:lpstr>
      <vt:lpstr>The evolution of AppSync</vt:lpstr>
      <vt:lpstr>The evolution of AppSync</vt:lpstr>
      <vt:lpstr>The evolution of AppSync</vt:lpstr>
      <vt:lpstr>Rapid prototyping</vt:lpstr>
      <vt:lpstr>Infinite scalability</vt:lpstr>
      <vt:lpstr>Team collaboration</vt:lpstr>
      <vt:lpstr>Native AWS integrations</vt:lpstr>
      <vt:lpstr>Error reduction</vt:lpstr>
      <vt:lpstr>Cloud-native evolution</vt:lpstr>
      <vt:lpstr>Empowering small teams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Examples of how to use the template layouts</vt:lpstr>
      <vt:lpstr>Presentation slide examples for reference</vt:lpstr>
      <vt:lpstr>Agenda</vt:lpstr>
      <vt:lpstr>Good presentations</vt:lpstr>
      <vt:lpstr>Every new thing creates two new questions and two new opportunities.</vt:lpstr>
      <vt:lpstr>Tables</vt:lpstr>
      <vt:lpstr>Charts</vt:lpstr>
      <vt:lpstr>Demo</vt:lpstr>
      <vt:lpstr>Additional resources</vt:lpstr>
      <vt:lpstr>Presentazione standard di PowerPoint</vt:lpstr>
      <vt:lpstr>How to use this event template</vt:lpstr>
      <vt:lpstr>How to add or reuse content</vt:lpstr>
      <vt:lpstr>Font guidance</vt:lpstr>
      <vt:lpstr>Visual accessibility guidelines</vt:lpstr>
      <vt:lpstr>Icons, logos, diagrams, animations, and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Lieret, Verena</dc:creator>
  <cp:keywords>AWS Summit 2021</cp:keywords>
  <cp:lastModifiedBy>Geraghty, Sinead</cp:lastModifiedBy>
  <cp:revision>103</cp:revision>
  <dcterms:created xsi:type="dcterms:W3CDTF">2022-07-12T07:42:13Z</dcterms:created>
  <dcterms:modified xsi:type="dcterms:W3CDTF">2024-10-03T13:27:42Z</dcterms:modified>
  <cp:category>AWS Summit 2021</cp:category>
</cp:coreProperties>
</file>